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312" r:id="rId3"/>
    <p:sldId id="313" r:id="rId4"/>
    <p:sldId id="344" r:id="rId5"/>
    <p:sldId id="345" r:id="rId6"/>
    <p:sldId id="343" r:id="rId7"/>
    <p:sldId id="374" r:id="rId8"/>
    <p:sldId id="351" r:id="rId9"/>
    <p:sldId id="395" r:id="rId10"/>
    <p:sldId id="354" r:id="rId11"/>
    <p:sldId id="394" r:id="rId12"/>
    <p:sldId id="398" r:id="rId13"/>
    <p:sldId id="397" r:id="rId14"/>
    <p:sldId id="364" r:id="rId15"/>
    <p:sldId id="392" r:id="rId16"/>
    <p:sldId id="399" r:id="rId17"/>
    <p:sldId id="390" r:id="rId18"/>
    <p:sldId id="393" r:id="rId19"/>
    <p:sldId id="267" r:id="rId2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B1BC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346" autoAdjust="0"/>
    <p:restoredTop sz="95388" autoAdjust="0"/>
  </p:normalViewPr>
  <p:slideViewPr>
    <p:cSldViewPr snapToGrid="0" snapToObjects="1">
      <p:cViewPr>
        <p:scale>
          <a:sx n="75" d="100"/>
          <a:sy n="75" d="100"/>
        </p:scale>
        <p:origin x="1589" y="360"/>
      </p:cViewPr>
      <p:guideLst/>
    </p:cSldViewPr>
  </p:slideViewPr>
  <p:notesTextViewPr>
    <p:cViewPr>
      <p:scale>
        <a:sx n="1" d="1"/>
        <a:sy n="1" d="1"/>
      </p:scale>
      <p:origin x="0" y="0"/>
    </p:cViewPr>
  </p:notesTextViewPr>
  <p:sorterViewPr>
    <p:cViewPr>
      <p:scale>
        <a:sx n="100" d="100"/>
        <a:sy n="100" d="100"/>
      </p:scale>
      <p:origin x="0" y="-6883"/>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917B5CE-4EA1-4AA2-9638-F49610936934}" type="datetimeFigureOut">
              <a:rPr lang="en-US" smtClean="0"/>
              <a:t>1/6/2025</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E1F53E7-1D80-409B-816A-20BDAD5A7410}"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dirty="0"/>
              <a:t>Bệnh Alzheimer: Một rối loạn não tiến triển dần dần phá hủy trí nhớ, kỹ năng tư duy và khả năng thực hiện các công việc hàng ngày. Bệnh này do sự tích tụ của các mảng bám amyloid và các đám rối sợi thần kinh trong não, làm gián đoạn sự giao tiếp giữa các tế bào thần kinh.</a:t>
            </a:r>
            <a:endParaRPr lang="en-US" dirty="0"/>
          </a:p>
          <a:p>
            <a:endParaRPr lang="en-US" dirty="0"/>
          </a:p>
          <a:p>
            <a:r>
              <a:rPr lang="en-US" dirty="0"/>
              <a:t>Challenges:</a:t>
            </a:r>
          </a:p>
          <a:p>
            <a:r>
              <a:rPr lang="vi-VN" dirty="0"/>
              <a:t>Không có cách chữa trị: Hiện tại, không có cách chữa trị bệnh Alzheimer, dẫn đến suy giảm dần dần chức năng nhận thức và sự độc lập.</a:t>
            </a:r>
          </a:p>
          <a:p>
            <a:r>
              <a:rPr lang="vi-VN" dirty="0"/>
              <a:t>Tác động đến cuộc sống hàng ngày: Căn bệnh này ảnh hưởng đáng kể đến trí nhớ, suy nghĩ, hành vi và các hoạt động hàng ngày, ảnh hưởng đến cả cá nhân và người chăm sóc họ.</a:t>
            </a:r>
          </a:p>
          <a:p>
            <a:r>
              <a:rPr lang="vi-VN" dirty="0"/>
              <a:t>Gánh nặng xã hội và kinh tế: Bệnh Alzheimer gây ra gánh nặng đáng kể về mặt tình cảm, tài chính và xã hội cho cá nhân, gia đình và hệ thống chăm sóc sức khỏe</a:t>
            </a:r>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14</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r>
              <a:rPr lang="vi-VN" b="1" dirty="0"/>
              <a:t>1. </a:t>
            </a:r>
            <a:r>
              <a:rPr lang="vi-VN" b="1" dirty="0" err="1"/>
              <a:t>Logistic</a:t>
            </a:r>
            <a:r>
              <a:rPr lang="vi-VN" b="1" dirty="0"/>
              <a:t> </a:t>
            </a:r>
            <a:r>
              <a:rPr lang="vi-VN" b="1" dirty="0" err="1"/>
              <a:t>Regression</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Logistic</a:t>
            </a:r>
            <a:r>
              <a:rPr lang="vi-VN" dirty="0"/>
              <a:t> </a:t>
            </a:r>
            <a:r>
              <a:rPr lang="vi-VN" dirty="0" err="1"/>
              <a:t>Regression</a:t>
            </a:r>
            <a:r>
              <a:rPr lang="vi-VN" dirty="0"/>
              <a:t> </a:t>
            </a:r>
            <a:r>
              <a:rPr lang="vi-VN" dirty="0" err="1"/>
              <a:t>là</a:t>
            </a:r>
            <a:r>
              <a:rPr lang="vi-VN" dirty="0"/>
              <a:t> </a:t>
            </a:r>
            <a:r>
              <a:rPr lang="vi-VN" dirty="0" err="1"/>
              <a:t>một</a:t>
            </a:r>
            <a:r>
              <a:rPr lang="vi-VN" dirty="0"/>
              <a:t> mô </a:t>
            </a:r>
            <a:r>
              <a:rPr lang="vi-VN" dirty="0" err="1"/>
              <a:t>hình</a:t>
            </a:r>
            <a:r>
              <a:rPr lang="vi-VN" dirty="0"/>
              <a:t> </a:t>
            </a:r>
            <a:r>
              <a:rPr lang="vi-VN" dirty="0" err="1"/>
              <a:t>hồi</a:t>
            </a:r>
            <a:r>
              <a:rPr lang="vi-VN" dirty="0"/>
              <a:t> quy </a:t>
            </a:r>
            <a:r>
              <a:rPr lang="vi-VN" dirty="0" err="1"/>
              <a:t>tuyến</a:t>
            </a:r>
            <a:r>
              <a:rPr lang="vi-VN" dirty="0"/>
              <a:t> </a:t>
            </a:r>
            <a:r>
              <a:rPr lang="vi-VN" dirty="0" err="1"/>
              <a:t>tính</a:t>
            </a:r>
            <a:r>
              <a:rPr lang="vi-VN" dirty="0"/>
              <a:t> </a:t>
            </a:r>
            <a:r>
              <a:rPr lang="vi-VN" dirty="0" err="1"/>
              <a:t>được</a:t>
            </a:r>
            <a:r>
              <a:rPr lang="vi-VN" dirty="0"/>
              <a:t> </a:t>
            </a:r>
            <a:r>
              <a:rPr lang="vi-VN" dirty="0" err="1"/>
              <a:t>thiết</a:t>
            </a:r>
            <a:r>
              <a:rPr lang="vi-VN" dirty="0"/>
              <a:t> </a:t>
            </a:r>
            <a:r>
              <a:rPr lang="vi-VN" dirty="0" err="1"/>
              <a:t>kế</a:t>
            </a:r>
            <a:r>
              <a:rPr lang="vi-VN" dirty="0"/>
              <a:t> cho </a:t>
            </a:r>
            <a:r>
              <a:rPr lang="vi-VN" dirty="0" err="1"/>
              <a:t>các</a:t>
            </a:r>
            <a:r>
              <a:rPr lang="vi-VN" dirty="0"/>
              <a:t> </a:t>
            </a:r>
            <a:r>
              <a:rPr lang="vi-VN" dirty="0" err="1"/>
              <a:t>bài</a:t>
            </a:r>
            <a:r>
              <a:rPr lang="vi-VN" dirty="0"/>
              <a:t> </a:t>
            </a:r>
            <a:r>
              <a:rPr lang="vi-VN" dirty="0" err="1"/>
              <a:t>toán</a:t>
            </a:r>
            <a:r>
              <a:rPr lang="vi-VN" dirty="0"/>
              <a:t> phân </a:t>
            </a:r>
            <a:r>
              <a:rPr lang="vi-VN" dirty="0" err="1"/>
              <a:t>loại</a:t>
            </a:r>
            <a:r>
              <a:rPr lang="vi-VN" dirty="0"/>
              <a:t>. Thay </a:t>
            </a:r>
            <a:r>
              <a:rPr lang="vi-VN" dirty="0" err="1"/>
              <a:t>vì</a:t>
            </a:r>
            <a:r>
              <a:rPr lang="vi-VN" dirty="0"/>
              <a:t> </a:t>
            </a:r>
            <a:r>
              <a:rPr lang="vi-VN" dirty="0" err="1"/>
              <a:t>dự</a:t>
            </a:r>
            <a:r>
              <a:rPr lang="vi-VN" dirty="0"/>
              <a:t> </a:t>
            </a:r>
            <a:r>
              <a:rPr lang="vi-VN" dirty="0" err="1"/>
              <a:t>đoán</a:t>
            </a:r>
            <a:r>
              <a:rPr lang="vi-VN" dirty="0"/>
              <a:t> </a:t>
            </a:r>
            <a:r>
              <a:rPr lang="vi-VN" dirty="0" err="1"/>
              <a:t>một</a:t>
            </a:r>
            <a:r>
              <a:rPr lang="vi-VN" dirty="0"/>
              <a:t> </a:t>
            </a:r>
            <a:r>
              <a:rPr lang="vi-VN" dirty="0" err="1"/>
              <a:t>giá</a:t>
            </a:r>
            <a:r>
              <a:rPr lang="vi-VN" dirty="0"/>
              <a:t> </a:t>
            </a:r>
            <a:r>
              <a:rPr lang="vi-VN" dirty="0" err="1"/>
              <a:t>trị</a:t>
            </a:r>
            <a:r>
              <a:rPr lang="vi-VN" dirty="0"/>
              <a:t> liên </a:t>
            </a:r>
            <a:r>
              <a:rPr lang="vi-VN" dirty="0" err="1"/>
              <a:t>tục</a:t>
            </a:r>
            <a:r>
              <a:rPr lang="vi-VN" dirty="0"/>
              <a:t> như trong </a:t>
            </a:r>
            <a:r>
              <a:rPr lang="vi-VN" dirty="0" err="1"/>
              <a:t>hồi</a:t>
            </a:r>
            <a:r>
              <a:rPr lang="vi-VN" dirty="0"/>
              <a:t> quy </a:t>
            </a:r>
            <a:r>
              <a:rPr lang="vi-VN" dirty="0" err="1"/>
              <a:t>tuyến</a:t>
            </a:r>
            <a:r>
              <a:rPr lang="vi-VN" dirty="0"/>
              <a:t> </a:t>
            </a:r>
            <a:r>
              <a:rPr lang="vi-VN" dirty="0" err="1"/>
              <a:t>tính</a:t>
            </a:r>
            <a:r>
              <a:rPr lang="vi-VN" dirty="0"/>
              <a:t>, </a:t>
            </a:r>
            <a:r>
              <a:rPr lang="vi-VN" dirty="0" err="1"/>
              <a:t>Logistic</a:t>
            </a:r>
            <a:r>
              <a:rPr lang="vi-VN" dirty="0"/>
              <a:t> </a:t>
            </a:r>
            <a:r>
              <a:rPr lang="vi-VN" dirty="0" err="1"/>
              <a:t>Regression</a:t>
            </a:r>
            <a:r>
              <a:rPr lang="vi-VN" dirty="0"/>
              <a:t> </a:t>
            </a:r>
            <a:r>
              <a:rPr lang="vi-VN" dirty="0" err="1"/>
              <a:t>sử</a:t>
            </a:r>
            <a:r>
              <a:rPr lang="vi-VN" dirty="0"/>
              <a:t> </a:t>
            </a:r>
            <a:r>
              <a:rPr lang="vi-VN" dirty="0" err="1"/>
              <a:t>dụng</a:t>
            </a:r>
            <a:r>
              <a:rPr lang="vi-VN" dirty="0"/>
              <a:t> </a:t>
            </a:r>
            <a:r>
              <a:rPr lang="vi-VN" dirty="0" err="1"/>
              <a:t>một</a:t>
            </a:r>
            <a:r>
              <a:rPr lang="vi-VN" dirty="0"/>
              <a:t> </a:t>
            </a:r>
            <a:r>
              <a:rPr lang="vi-VN" dirty="0" err="1"/>
              <a:t>hàm</a:t>
            </a:r>
            <a:r>
              <a:rPr lang="vi-VN" dirty="0"/>
              <a:t> </a:t>
            </a:r>
            <a:r>
              <a:rPr lang="vi-VN" dirty="0" err="1"/>
              <a:t>sigmoid</a:t>
            </a:r>
            <a:r>
              <a:rPr lang="vi-VN" dirty="0"/>
              <a:t> </a:t>
            </a:r>
            <a:r>
              <a:rPr lang="vi-VN" dirty="0" err="1"/>
              <a:t>để</a:t>
            </a:r>
            <a:r>
              <a:rPr lang="vi-VN" dirty="0"/>
              <a:t> </a:t>
            </a:r>
            <a:r>
              <a:rPr lang="vi-VN" dirty="0" err="1"/>
              <a:t>dự</a:t>
            </a:r>
            <a:r>
              <a:rPr lang="vi-VN" dirty="0"/>
              <a:t> </a:t>
            </a:r>
            <a:r>
              <a:rPr lang="vi-VN" dirty="0" err="1"/>
              <a:t>đoán</a:t>
            </a:r>
            <a:r>
              <a:rPr lang="vi-VN" dirty="0"/>
              <a:t> </a:t>
            </a:r>
            <a:r>
              <a:rPr lang="vi-VN" dirty="0" err="1"/>
              <a:t>xác</a:t>
            </a:r>
            <a:r>
              <a:rPr lang="vi-VN" dirty="0"/>
              <a:t> </a:t>
            </a:r>
            <a:r>
              <a:rPr lang="vi-VN" dirty="0" err="1"/>
              <a:t>suất</a:t>
            </a:r>
            <a:r>
              <a:rPr lang="vi-VN" dirty="0"/>
              <a:t> </a:t>
            </a:r>
            <a:r>
              <a:rPr lang="vi-VN" dirty="0" err="1"/>
              <a:t>của</a:t>
            </a:r>
            <a:r>
              <a:rPr lang="vi-VN" dirty="0"/>
              <a:t> </a:t>
            </a:r>
            <a:r>
              <a:rPr lang="vi-VN" dirty="0" err="1"/>
              <a:t>một</a:t>
            </a:r>
            <a:r>
              <a:rPr lang="vi-VN" dirty="0"/>
              <a:t> </a:t>
            </a:r>
            <a:r>
              <a:rPr lang="vi-VN" dirty="0" err="1"/>
              <a:t>lớp</a:t>
            </a:r>
            <a:r>
              <a:rPr lang="vi-VN" dirty="0"/>
              <a:t>.</a:t>
            </a:r>
          </a:p>
          <a:p>
            <a:pPr lvl="1"/>
            <a:r>
              <a:rPr lang="vi-VN" b="1" dirty="0" err="1"/>
              <a:t>Hàm</a:t>
            </a:r>
            <a:r>
              <a:rPr lang="vi-VN" b="1" dirty="0"/>
              <a:t> </a:t>
            </a:r>
            <a:r>
              <a:rPr lang="vi-VN" b="1" dirty="0" err="1"/>
              <a:t>sigmoid</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a:t>
            </a:r>
            <a:r>
              <a:rPr lang="vi-VN" dirty="0" err="1"/>
              <a:t>ánh</a:t>
            </a:r>
            <a:r>
              <a:rPr lang="vi-VN" dirty="0"/>
              <a:t> </a:t>
            </a:r>
            <a:r>
              <a:rPr lang="vi-VN" dirty="0" err="1"/>
              <a:t>xạ</a:t>
            </a:r>
            <a:r>
              <a:rPr lang="vi-VN" dirty="0"/>
              <a:t> </a:t>
            </a:r>
            <a:r>
              <a:rPr lang="vi-VN" dirty="0" err="1"/>
              <a:t>giá</a:t>
            </a:r>
            <a:r>
              <a:rPr lang="vi-VN" dirty="0"/>
              <a:t> </a:t>
            </a:r>
            <a:r>
              <a:rPr lang="vi-VN" dirty="0" err="1"/>
              <a:t>trị</a:t>
            </a:r>
            <a:r>
              <a:rPr lang="vi-VN" dirty="0"/>
              <a:t> </a:t>
            </a:r>
            <a:r>
              <a:rPr lang="vi-VN" dirty="0" err="1"/>
              <a:t>đầu</a:t>
            </a:r>
            <a:r>
              <a:rPr lang="vi-VN" dirty="0"/>
              <a:t> ra </a:t>
            </a:r>
            <a:r>
              <a:rPr lang="vi-VN" dirty="0" err="1"/>
              <a:t>tuyến</a:t>
            </a:r>
            <a:r>
              <a:rPr lang="vi-VN" dirty="0"/>
              <a:t> </a:t>
            </a:r>
            <a:r>
              <a:rPr lang="vi-VN" dirty="0" err="1"/>
              <a:t>tính</a:t>
            </a:r>
            <a:r>
              <a:rPr lang="vi-VN" dirty="0"/>
              <a:t> (</a:t>
            </a:r>
            <a:r>
              <a:rPr lang="vi-VN" dirty="0" err="1"/>
              <a:t>log-odds</a:t>
            </a:r>
            <a:r>
              <a:rPr lang="vi-VN" dirty="0"/>
              <a:t>) </a:t>
            </a:r>
            <a:r>
              <a:rPr lang="vi-VN" dirty="0" err="1"/>
              <a:t>vào</a:t>
            </a:r>
            <a:r>
              <a:rPr lang="vi-VN" dirty="0"/>
              <a:t> </a:t>
            </a:r>
            <a:r>
              <a:rPr lang="vi-VN" dirty="0" err="1"/>
              <a:t>khoảng</a:t>
            </a:r>
            <a:r>
              <a:rPr lang="vi-VN" dirty="0"/>
              <a:t> (0, 1), </a:t>
            </a:r>
            <a:r>
              <a:rPr lang="vi-VN" dirty="0" err="1"/>
              <a:t>giúp</a:t>
            </a:r>
            <a:r>
              <a:rPr lang="vi-VN" dirty="0"/>
              <a:t> </a:t>
            </a:r>
            <a:r>
              <a:rPr lang="vi-VN" dirty="0" err="1"/>
              <a:t>xác</a:t>
            </a:r>
            <a:r>
              <a:rPr lang="vi-VN" dirty="0"/>
              <a:t> </a:t>
            </a:r>
            <a:r>
              <a:rPr lang="vi-VN" dirty="0" err="1"/>
              <a:t>định</a:t>
            </a:r>
            <a:r>
              <a:rPr lang="vi-VN" dirty="0"/>
              <a:t> </a:t>
            </a:r>
            <a:r>
              <a:rPr lang="vi-VN" dirty="0" err="1"/>
              <a:t>xác</a:t>
            </a:r>
            <a:r>
              <a:rPr lang="vi-VN" dirty="0"/>
              <a:t> </a:t>
            </a:r>
            <a:r>
              <a:rPr lang="vi-VN" dirty="0" err="1"/>
              <a:t>suất</a:t>
            </a:r>
            <a:r>
              <a:rPr lang="vi-VN" dirty="0"/>
              <a:t> </a:t>
            </a:r>
            <a:r>
              <a:rPr lang="vi-VN" dirty="0" err="1"/>
              <a:t>của</a:t>
            </a:r>
            <a:r>
              <a:rPr lang="vi-VN" dirty="0"/>
              <a:t> </a:t>
            </a:r>
            <a:r>
              <a:rPr lang="vi-VN" dirty="0" err="1"/>
              <a:t>lớp</a:t>
            </a:r>
            <a:r>
              <a:rPr lang="vi-VN" dirty="0"/>
              <a:t> dương (</a:t>
            </a:r>
            <a:r>
              <a:rPr lang="vi-VN" dirty="0" err="1"/>
              <a:t>positive</a:t>
            </a:r>
            <a:r>
              <a:rPr lang="vi-VN" dirty="0"/>
              <a:t> </a:t>
            </a:r>
            <a:r>
              <a:rPr lang="vi-VN" dirty="0" err="1"/>
              <a:t>class</a:t>
            </a:r>
            <a:r>
              <a:rPr lang="vi-VN" dirty="0"/>
              <a:t>).</a:t>
            </a:r>
          </a:p>
          <a:p>
            <a:pPr lvl="1"/>
            <a:r>
              <a:rPr lang="vi-VN" dirty="0" err="1"/>
              <a:t>Quyết</a:t>
            </a:r>
            <a:r>
              <a:rPr lang="vi-VN" dirty="0"/>
              <a:t> </a:t>
            </a:r>
            <a:r>
              <a:rPr lang="vi-VN" dirty="0" err="1"/>
              <a:t>định</a:t>
            </a:r>
            <a:r>
              <a:rPr lang="vi-VN" dirty="0"/>
              <a:t> phân </a:t>
            </a:r>
            <a:r>
              <a:rPr lang="vi-VN" dirty="0" err="1"/>
              <a:t>loại</a:t>
            </a:r>
            <a:r>
              <a:rPr lang="vi-VN" dirty="0"/>
              <a:t> </a:t>
            </a:r>
            <a:r>
              <a:rPr lang="vi-VN" dirty="0" err="1"/>
              <a:t>cuối</a:t>
            </a:r>
            <a:r>
              <a:rPr lang="vi-VN" dirty="0"/>
              <a:t> </a:t>
            </a:r>
            <a:r>
              <a:rPr lang="vi-VN" dirty="0" err="1"/>
              <a:t>cùng</a:t>
            </a:r>
            <a:r>
              <a:rPr lang="vi-VN" dirty="0"/>
              <a:t> </a:t>
            </a:r>
            <a:r>
              <a:rPr lang="vi-VN" dirty="0" err="1"/>
              <a:t>được</a:t>
            </a:r>
            <a:r>
              <a:rPr lang="vi-VN" dirty="0"/>
              <a:t> đưa ra </a:t>
            </a:r>
            <a:r>
              <a:rPr lang="vi-VN" dirty="0" err="1"/>
              <a:t>bằng</a:t>
            </a:r>
            <a:r>
              <a:rPr lang="vi-VN" dirty="0"/>
              <a:t> </a:t>
            </a:r>
            <a:r>
              <a:rPr lang="vi-VN" dirty="0" err="1"/>
              <a:t>cách</a:t>
            </a:r>
            <a:r>
              <a:rPr lang="vi-VN" dirty="0"/>
              <a:t> so </a:t>
            </a:r>
            <a:r>
              <a:rPr lang="vi-VN" dirty="0" err="1"/>
              <a:t>sánh</a:t>
            </a:r>
            <a:r>
              <a:rPr lang="vi-VN" dirty="0"/>
              <a:t> </a:t>
            </a:r>
            <a:r>
              <a:rPr lang="vi-VN" dirty="0" err="1"/>
              <a:t>xác</a:t>
            </a:r>
            <a:r>
              <a:rPr lang="vi-VN" dirty="0"/>
              <a:t> </a:t>
            </a:r>
            <a:r>
              <a:rPr lang="vi-VN" dirty="0" err="1"/>
              <a:t>suất</a:t>
            </a:r>
            <a:r>
              <a:rPr lang="vi-VN" dirty="0"/>
              <a:t> </a:t>
            </a:r>
            <a:r>
              <a:rPr lang="vi-VN" dirty="0" err="1"/>
              <a:t>này</a:t>
            </a:r>
            <a:r>
              <a:rPr lang="vi-VN" dirty="0"/>
              <a:t> </a:t>
            </a:r>
            <a:r>
              <a:rPr lang="vi-VN" dirty="0" err="1"/>
              <a:t>với</a:t>
            </a:r>
            <a:r>
              <a:rPr lang="vi-VN" dirty="0"/>
              <a:t> </a:t>
            </a:r>
            <a:r>
              <a:rPr lang="vi-VN" dirty="0" err="1"/>
              <a:t>một</a:t>
            </a:r>
            <a:r>
              <a:rPr lang="vi-VN" dirty="0"/>
              <a:t> </a:t>
            </a:r>
            <a:r>
              <a:rPr lang="vi-VN" dirty="0" err="1"/>
              <a:t>ngưỡng</a:t>
            </a:r>
            <a:r>
              <a:rPr lang="vi-VN" dirty="0"/>
              <a:t> (</a:t>
            </a:r>
            <a:r>
              <a:rPr lang="vi-VN" dirty="0" err="1"/>
              <a:t>thường</a:t>
            </a:r>
            <a:r>
              <a:rPr lang="vi-VN" dirty="0"/>
              <a:t> </a:t>
            </a:r>
            <a:r>
              <a:rPr lang="vi-VN" dirty="0" err="1"/>
              <a:t>là</a:t>
            </a:r>
            <a:r>
              <a:rPr lang="vi-VN" dirty="0"/>
              <a:t> 0.5).</a:t>
            </a:r>
          </a:p>
          <a:p>
            <a:r>
              <a:rPr lang="vi-VN" b="1" dirty="0"/>
              <a:t>2. </a:t>
            </a:r>
            <a:r>
              <a:rPr lang="vi-VN" b="1" dirty="0" err="1"/>
              <a:t>Decision</a:t>
            </a:r>
            <a:r>
              <a:rPr lang="vi-VN" b="1" dirty="0"/>
              <a:t> </a:t>
            </a:r>
            <a:r>
              <a:rPr lang="vi-VN" b="1" dirty="0" err="1"/>
              <a:t>Trees</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Decision</a:t>
            </a:r>
            <a:r>
              <a:rPr lang="vi-VN" dirty="0"/>
              <a:t> </a:t>
            </a:r>
            <a:r>
              <a:rPr lang="vi-VN" dirty="0" err="1"/>
              <a:t>Trees</a:t>
            </a:r>
            <a:r>
              <a:rPr lang="vi-VN" dirty="0"/>
              <a:t> phân chia </a:t>
            </a:r>
            <a:r>
              <a:rPr lang="vi-VN" dirty="0" err="1"/>
              <a:t>dữ</a:t>
            </a:r>
            <a:r>
              <a:rPr lang="vi-VN" dirty="0"/>
              <a:t> </a:t>
            </a:r>
            <a:r>
              <a:rPr lang="vi-VN" dirty="0" err="1"/>
              <a:t>liệu</a:t>
            </a:r>
            <a:r>
              <a:rPr lang="vi-VN" dirty="0"/>
              <a:t> theo </a:t>
            </a:r>
            <a:r>
              <a:rPr lang="vi-VN" dirty="0" err="1"/>
              <a:t>cách</a:t>
            </a:r>
            <a:r>
              <a:rPr lang="vi-VN" dirty="0"/>
              <a:t> </a:t>
            </a:r>
            <a:r>
              <a:rPr lang="vi-VN" dirty="0" err="1"/>
              <a:t>đệ</a:t>
            </a:r>
            <a:r>
              <a:rPr lang="vi-VN" dirty="0"/>
              <a:t> quy </a:t>
            </a:r>
            <a:r>
              <a:rPr lang="vi-VN" dirty="0" err="1"/>
              <a:t>thành</a:t>
            </a:r>
            <a:r>
              <a:rPr lang="vi-VN" dirty="0"/>
              <a:t> </a:t>
            </a:r>
            <a:r>
              <a:rPr lang="vi-VN" dirty="0" err="1"/>
              <a:t>các</a:t>
            </a:r>
            <a:r>
              <a:rPr lang="vi-VN" dirty="0"/>
              <a:t> </a:t>
            </a:r>
            <a:r>
              <a:rPr lang="vi-VN" dirty="0" err="1"/>
              <a:t>tập</a:t>
            </a:r>
            <a:r>
              <a:rPr lang="vi-VN" dirty="0"/>
              <a:t> con </a:t>
            </a:r>
            <a:r>
              <a:rPr lang="vi-VN" dirty="0" err="1"/>
              <a:t>nhỏ</a:t>
            </a:r>
            <a:r>
              <a:rPr lang="vi-VN" dirty="0"/>
              <a:t> hơn </a:t>
            </a:r>
            <a:r>
              <a:rPr lang="vi-VN" dirty="0" err="1"/>
              <a:t>dựa</a:t>
            </a:r>
            <a:r>
              <a:rPr lang="vi-VN" dirty="0"/>
              <a:t> trên </a:t>
            </a:r>
            <a:r>
              <a:rPr lang="vi-VN" dirty="0" err="1"/>
              <a:t>các</a:t>
            </a:r>
            <a:r>
              <a:rPr lang="vi-VN" dirty="0"/>
              <a:t> </a:t>
            </a:r>
            <a:r>
              <a:rPr lang="vi-VN" dirty="0" err="1"/>
              <a:t>đặc</a:t>
            </a:r>
            <a:r>
              <a:rPr lang="vi-VN" dirty="0"/>
              <a:t> trưng. </a:t>
            </a:r>
            <a:r>
              <a:rPr lang="vi-VN" dirty="0" err="1"/>
              <a:t>Mỗi</a:t>
            </a:r>
            <a:r>
              <a:rPr lang="vi-VN" dirty="0"/>
              <a:t> </a:t>
            </a:r>
            <a:r>
              <a:rPr lang="vi-VN" dirty="0" err="1"/>
              <a:t>lần</a:t>
            </a:r>
            <a:r>
              <a:rPr lang="vi-VN" dirty="0"/>
              <a:t> chia (</a:t>
            </a:r>
            <a:r>
              <a:rPr lang="vi-VN" dirty="0" err="1"/>
              <a:t>split</a:t>
            </a:r>
            <a:r>
              <a:rPr lang="vi-VN" dirty="0"/>
              <a:t>) </a:t>
            </a:r>
            <a:r>
              <a:rPr lang="vi-VN" dirty="0" err="1"/>
              <a:t>được</a:t>
            </a:r>
            <a:r>
              <a:rPr lang="vi-VN" dirty="0"/>
              <a:t> </a:t>
            </a:r>
            <a:r>
              <a:rPr lang="vi-VN" dirty="0" err="1"/>
              <a:t>thực</a:t>
            </a:r>
            <a:r>
              <a:rPr lang="vi-VN" dirty="0"/>
              <a:t> </a:t>
            </a:r>
            <a:r>
              <a:rPr lang="vi-VN" dirty="0" err="1"/>
              <a:t>hiện</a:t>
            </a:r>
            <a:r>
              <a:rPr lang="vi-VN" dirty="0"/>
              <a:t> </a:t>
            </a:r>
            <a:r>
              <a:rPr lang="vi-VN" dirty="0" err="1"/>
              <a:t>dựa</a:t>
            </a:r>
            <a:r>
              <a:rPr lang="vi-VN" dirty="0"/>
              <a:t> trên tiêu </a:t>
            </a:r>
            <a:r>
              <a:rPr lang="vi-VN" dirty="0" err="1"/>
              <a:t>chí</a:t>
            </a:r>
            <a:r>
              <a:rPr lang="vi-VN" dirty="0"/>
              <a:t> như </a:t>
            </a:r>
            <a:r>
              <a:rPr lang="vi-VN" b="1" dirty="0" err="1"/>
              <a:t>Gini</a:t>
            </a:r>
            <a:r>
              <a:rPr lang="vi-VN" b="1" dirty="0"/>
              <a:t> </a:t>
            </a:r>
            <a:r>
              <a:rPr lang="vi-VN" b="1" dirty="0" err="1"/>
              <a:t>impurity</a:t>
            </a:r>
            <a:r>
              <a:rPr lang="vi-VN" dirty="0"/>
              <a:t> </a:t>
            </a:r>
            <a:r>
              <a:rPr lang="vi-VN" dirty="0" err="1"/>
              <a:t>hoặc</a:t>
            </a:r>
            <a:r>
              <a:rPr lang="vi-VN" dirty="0"/>
              <a:t> </a:t>
            </a:r>
            <a:r>
              <a:rPr lang="vi-VN" b="1" dirty="0" err="1"/>
              <a:t>Entropy</a:t>
            </a:r>
            <a:r>
              <a:rPr lang="vi-VN" dirty="0"/>
              <a:t> </a:t>
            </a:r>
            <a:r>
              <a:rPr lang="vi-VN" dirty="0" err="1"/>
              <a:t>nhằm</a:t>
            </a:r>
            <a:r>
              <a:rPr lang="vi-VN" dirty="0"/>
              <a:t> </a:t>
            </a:r>
            <a:r>
              <a:rPr lang="vi-VN" dirty="0" err="1"/>
              <a:t>mục</a:t>
            </a:r>
            <a:r>
              <a:rPr lang="vi-VN" dirty="0"/>
              <a:t> tiêu </a:t>
            </a:r>
            <a:r>
              <a:rPr lang="vi-VN" dirty="0" err="1"/>
              <a:t>tối</a:t>
            </a:r>
            <a:r>
              <a:rPr lang="vi-VN" dirty="0"/>
              <a:t> ưu </a:t>
            </a:r>
            <a:r>
              <a:rPr lang="vi-VN" dirty="0" err="1"/>
              <a:t>hóa</a:t>
            </a:r>
            <a:r>
              <a:rPr lang="vi-VN" dirty="0"/>
              <a:t> </a:t>
            </a:r>
            <a:r>
              <a:rPr lang="vi-VN" dirty="0" err="1"/>
              <a:t>sự</a:t>
            </a:r>
            <a:r>
              <a:rPr lang="vi-VN" dirty="0"/>
              <a:t> phân </a:t>
            </a:r>
            <a:r>
              <a:rPr lang="vi-VN" dirty="0" err="1"/>
              <a:t>tách</a:t>
            </a:r>
            <a:r>
              <a:rPr lang="vi-VN" dirty="0"/>
              <a:t> </a:t>
            </a:r>
            <a:r>
              <a:rPr lang="vi-VN" dirty="0" err="1"/>
              <a:t>của</a:t>
            </a:r>
            <a:r>
              <a:rPr lang="vi-VN" dirty="0"/>
              <a:t> </a:t>
            </a:r>
            <a:r>
              <a:rPr lang="vi-VN" dirty="0" err="1"/>
              <a:t>các</a:t>
            </a:r>
            <a:r>
              <a:rPr lang="vi-VN" dirty="0"/>
              <a:t> </a:t>
            </a:r>
            <a:r>
              <a:rPr lang="vi-VN" dirty="0" err="1"/>
              <a:t>lớp</a:t>
            </a:r>
            <a:r>
              <a:rPr lang="vi-VN" dirty="0"/>
              <a:t>.</a:t>
            </a:r>
          </a:p>
          <a:p>
            <a:pPr lvl="1"/>
            <a:r>
              <a:rPr lang="vi-VN" dirty="0" err="1"/>
              <a:t>Mỗi</a:t>
            </a:r>
            <a:r>
              <a:rPr lang="vi-VN" dirty="0"/>
              <a:t> </a:t>
            </a:r>
            <a:r>
              <a:rPr lang="vi-VN" dirty="0" err="1"/>
              <a:t>nút</a:t>
            </a:r>
            <a:r>
              <a:rPr lang="vi-VN" dirty="0"/>
              <a:t> trong cây </a:t>
            </a:r>
            <a:r>
              <a:rPr lang="vi-VN" dirty="0" err="1"/>
              <a:t>đại</a:t>
            </a:r>
            <a:r>
              <a:rPr lang="vi-VN" dirty="0"/>
              <a:t> </a:t>
            </a:r>
            <a:r>
              <a:rPr lang="vi-VN" dirty="0" err="1"/>
              <a:t>diện</a:t>
            </a:r>
            <a:r>
              <a:rPr lang="vi-VN" dirty="0"/>
              <a:t> cho </a:t>
            </a:r>
            <a:r>
              <a:rPr lang="vi-VN" dirty="0" err="1"/>
              <a:t>một</a:t>
            </a:r>
            <a:r>
              <a:rPr lang="vi-VN" dirty="0"/>
              <a:t> </a:t>
            </a:r>
            <a:r>
              <a:rPr lang="vi-VN" dirty="0" err="1"/>
              <a:t>đặc</a:t>
            </a:r>
            <a:r>
              <a:rPr lang="vi-VN" dirty="0"/>
              <a:t> trưng trong </a:t>
            </a:r>
            <a:r>
              <a:rPr lang="vi-VN" dirty="0" err="1"/>
              <a:t>tập</a:t>
            </a:r>
            <a:r>
              <a:rPr lang="vi-VN" dirty="0"/>
              <a:t> </a:t>
            </a:r>
            <a:r>
              <a:rPr lang="vi-VN" dirty="0" err="1"/>
              <a:t>dữ</a:t>
            </a:r>
            <a:r>
              <a:rPr lang="vi-VN" dirty="0"/>
              <a:t> </a:t>
            </a:r>
            <a:r>
              <a:rPr lang="vi-VN" dirty="0" err="1"/>
              <a:t>liệu</a:t>
            </a:r>
            <a:r>
              <a:rPr lang="vi-VN" dirty="0"/>
              <a:t>, </a:t>
            </a:r>
            <a:r>
              <a:rPr lang="vi-VN" dirty="0" err="1"/>
              <a:t>mỗi</a:t>
            </a:r>
            <a:r>
              <a:rPr lang="vi-VN" dirty="0"/>
              <a:t> </a:t>
            </a:r>
            <a:r>
              <a:rPr lang="vi-VN" dirty="0" err="1"/>
              <a:t>nhánh</a:t>
            </a:r>
            <a:r>
              <a:rPr lang="vi-VN" dirty="0"/>
              <a:t> </a:t>
            </a:r>
            <a:r>
              <a:rPr lang="vi-VN" dirty="0" err="1"/>
              <a:t>đại</a:t>
            </a:r>
            <a:r>
              <a:rPr lang="vi-VN" dirty="0"/>
              <a:t> </a:t>
            </a:r>
            <a:r>
              <a:rPr lang="vi-VN" dirty="0" err="1"/>
              <a:t>diện</a:t>
            </a:r>
            <a:r>
              <a:rPr lang="vi-VN" dirty="0"/>
              <a:t> cho </a:t>
            </a:r>
            <a:r>
              <a:rPr lang="vi-VN" dirty="0" err="1"/>
              <a:t>một</a:t>
            </a:r>
            <a:r>
              <a:rPr lang="vi-VN" dirty="0"/>
              <a:t> </a:t>
            </a:r>
            <a:r>
              <a:rPr lang="vi-VN" dirty="0" err="1"/>
              <a:t>điều</a:t>
            </a:r>
            <a:r>
              <a:rPr lang="vi-VN" dirty="0"/>
              <a:t> </a:t>
            </a:r>
            <a:r>
              <a:rPr lang="vi-VN" dirty="0" err="1"/>
              <a:t>kiện</a:t>
            </a:r>
            <a:r>
              <a:rPr lang="vi-VN" dirty="0"/>
              <a:t> (</a:t>
            </a:r>
            <a:r>
              <a:rPr lang="vi-VN" dirty="0" err="1"/>
              <a:t>true</a:t>
            </a:r>
            <a:r>
              <a:rPr lang="vi-VN" dirty="0"/>
              <a:t>/</a:t>
            </a:r>
            <a:r>
              <a:rPr lang="vi-VN" dirty="0" err="1"/>
              <a:t>false</a:t>
            </a:r>
            <a:r>
              <a:rPr lang="vi-VN" dirty="0"/>
              <a:t>), </a:t>
            </a:r>
            <a:r>
              <a:rPr lang="vi-VN" dirty="0" err="1"/>
              <a:t>và</a:t>
            </a:r>
            <a:r>
              <a:rPr lang="vi-VN" dirty="0"/>
              <a:t> </a:t>
            </a:r>
            <a:r>
              <a:rPr lang="vi-VN" dirty="0" err="1"/>
              <a:t>mỗi</a:t>
            </a:r>
            <a:r>
              <a:rPr lang="vi-VN" dirty="0"/>
              <a:t> </a:t>
            </a:r>
            <a:r>
              <a:rPr lang="vi-VN" dirty="0" err="1"/>
              <a:t>lá</a:t>
            </a:r>
            <a:r>
              <a:rPr lang="vi-VN" dirty="0"/>
              <a:t> (</a:t>
            </a:r>
            <a:r>
              <a:rPr lang="vi-VN" dirty="0" err="1"/>
              <a:t>leaf</a:t>
            </a:r>
            <a:r>
              <a:rPr lang="vi-VN" dirty="0"/>
              <a:t>) </a:t>
            </a:r>
            <a:r>
              <a:rPr lang="vi-VN" dirty="0" err="1"/>
              <a:t>đại</a:t>
            </a:r>
            <a:r>
              <a:rPr lang="vi-VN" dirty="0"/>
              <a:t> </a:t>
            </a:r>
            <a:r>
              <a:rPr lang="vi-VN" dirty="0" err="1"/>
              <a:t>diện</a:t>
            </a:r>
            <a:r>
              <a:rPr lang="vi-VN" dirty="0"/>
              <a:t> cho </a:t>
            </a:r>
            <a:r>
              <a:rPr lang="vi-VN" dirty="0" err="1"/>
              <a:t>nhãn</a:t>
            </a:r>
            <a:r>
              <a:rPr lang="vi-VN" dirty="0"/>
              <a:t> phân </a:t>
            </a:r>
            <a:r>
              <a:rPr lang="vi-VN" dirty="0" err="1"/>
              <a:t>loại</a:t>
            </a:r>
            <a:r>
              <a:rPr lang="vi-VN" dirty="0"/>
              <a:t> </a:t>
            </a:r>
            <a:r>
              <a:rPr lang="vi-VN" dirty="0" err="1"/>
              <a:t>cuối</a:t>
            </a:r>
            <a:r>
              <a:rPr lang="vi-VN" dirty="0"/>
              <a:t> </a:t>
            </a:r>
            <a:r>
              <a:rPr lang="vi-VN" dirty="0" err="1"/>
              <a:t>cùng</a:t>
            </a:r>
            <a:r>
              <a:rPr lang="vi-VN" dirty="0"/>
              <a:t>.</a:t>
            </a:r>
          </a:p>
          <a:p>
            <a:pPr lvl="1"/>
            <a:r>
              <a:rPr lang="vi-VN" dirty="0" err="1"/>
              <a:t>Quá</a:t>
            </a:r>
            <a:r>
              <a:rPr lang="vi-VN" dirty="0"/>
              <a:t> </a:t>
            </a:r>
            <a:r>
              <a:rPr lang="vi-VN" dirty="0" err="1"/>
              <a:t>trình</a:t>
            </a:r>
            <a:r>
              <a:rPr lang="vi-VN" dirty="0"/>
              <a:t> </a:t>
            </a:r>
            <a:r>
              <a:rPr lang="vi-VN" dirty="0" err="1"/>
              <a:t>tiếp</a:t>
            </a:r>
            <a:r>
              <a:rPr lang="vi-VN" dirty="0"/>
              <a:t> </a:t>
            </a:r>
            <a:r>
              <a:rPr lang="vi-VN" dirty="0" err="1"/>
              <a:t>tục</a:t>
            </a:r>
            <a:r>
              <a:rPr lang="vi-VN" dirty="0"/>
              <a:t> cho </a:t>
            </a:r>
            <a:r>
              <a:rPr lang="vi-VN" dirty="0" err="1"/>
              <a:t>đến</a:t>
            </a:r>
            <a:r>
              <a:rPr lang="vi-VN" dirty="0"/>
              <a:t> khi </a:t>
            </a:r>
            <a:r>
              <a:rPr lang="vi-VN" dirty="0" err="1"/>
              <a:t>các</a:t>
            </a:r>
            <a:r>
              <a:rPr lang="vi-VN" dirty="0"/>
              <a:t> </a:t>
            </a:r>
            <a:r>
              <a:rPr lang="vi-VN" dirty="0" err="1"/>
              <a:t>lá</a:t>
            </a:r>
            <a:r>
              <a:rPr lang="vi-VN" dirty="0"/>
              <a:t> </a:t>
            </a:r>
            <a:r>
              <a:rPr lang="vi-VN" dirty="0" err="1"/>
              <a:t>chứa</a:t>
            </a:r>
            <a:r>
              <a:rPr lang="vi-VN" dirty="0"/>
              <a:t> </a:t>
            </a:r>
            <a:r>
              <a:rPr lang="vi-VN" dirty="0" err="1"/>
              <a:t>các</a:t>
            </a:r>
            <a:r>
              <a:rPr lang="vi-VN" dirty="0"/>
              <a:t> </a:t>
            </a:r>
            <a:r>
              <a:rPr lang="vi-VN" dirty="0" err="1"/>
              <a:t>mẫu</a:t>
            </a:r>
            <a:r>
              <a:rPr lang="vi-VN" dirty="0"/>
              <a:t> </a:t>
            </a:r>
            <a:r>
              <a:rPr lang="vi-VN" dirty="0" err="1"/>
              <a:t>từ</a:t>
            </a:r>
            <a:r>
              <a:rPr lang="vi-VN" dirty="0"/>
              <a:t> </a:t>
            </a:r>
            <a:r>
              <a:rPr lang="vi-VN" dirty="0" err="1"/>
              <a:t>một</a:t>
            </a:r>
            <a:r>
              <a:rPr lang="vi-VN" dirty="0"/>
              <a:t> </a:t>
            </a:r>
            <a:r>
              <a:rPr lang="vi-VN" dirty="0" err="1"/>
              <a:t>lớp</a:t>
            </a:r>
            <a:r>
              <a:rPr lang="vi-VN" dirty="0"/>
              <a:t> duy </a:t>
            </a:r>
            <a:r>
              <a:rPr lang="vi-VN" dirty="0" err="1"/>
              <a:t>nhất</a:t>
            </a:r>
            <a:r>
              <a:rPr lang="vi-VN" dirty="0"/>
              <a:t> </a:t>
            </a:r>
            <a:r>
              <a:rPr lang="vi-VN" dirty="0" err="1"/>
              <a:t>hoặc</a:t>
            </a:r>
            <a:r>
              <a:rPr lang="vi-VN" dirty="0"/>
              <a:t> không </a:t>
            </a:r>
            <a:r>
              <a:rPr lang="vi-VN" dirty="0" err="1"/>
              <a:t>thể</a:t>
            </a:r>
            <a:r>
              <a:rPr lang="vi-VN" dirty="0"/>
              <a:t> </a:t>
            </a:r>
            <a:r>
              <a:rPr lang="vi-VN" dirty="0" err="1"/>
              <a:t>tiếp</a:t>
            </a:r>
            <a:r>
              <a:rPr lang="vi-VN" dirty="0"/>
              <a:t> </a:t>
            </a:r>
            <a:r>
              <a:rPr lang="vi-VN" dirty="0" err="1"/>
              <a:t>tục</a:t>
            </a:r>
            <a:r>
              <a:rPr lang="vi-VN" dirty="0"/>
              <a:t> phân chia thêm </a:t>
            </a:r>
            <a:r>
              <a:rPr lang="vi-VN" dirty="0" err="1"/>
              <a:t>nữa</a:t>
            </a:r>
            <a:r>
              <a:rPr lang="vi-VN" dirty="0"/>
              <a:t>.</a:t>
            </a:r>
          </a:p>
          <a:p>
            <a:r>
              <a:rPr lang="vi-VN" b="1" dirty="0"/>
              <a:t>3. </a:t>
            </a:r>
            <a:r>
              <a:rPr lang="vi-VN" b="1" dirty="0" err="1"/>
              <a:t>Support</a:t>
            </a:r>
            <a:r>
              <a:rPr lang="vi-VN" b="1" dirty="0"/>
              <a:t> </a:t>
            </a:r>
            <a:r>
              <a:rPr lang="vi-VN" b="1" dirty="0" err="1"/>
              <a:t>Vector</a:t>
            </a:r>
            <a:r>
              <a:rPr lang="vi-VN" b="1" dirty="0"/>
              <a:t> </a:t>
            </a:r>
            <a:r>
              <a:rPr lang="vi-VN" b="1" dirty="0" err="1"/>
              <a:t>Machines</a:t>
            </a:r>
            <a:r>
              <a:rPr lang="vi-VN" b="1" dirty="0"/>
              <a:t> (SVM)</a:t>
            </a:r>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a:t>SVM </a:t>
            </a:r>
            <a:r>
              <a:rPr lang="vi-VN" dirty="0" err="1"/>
              <a:t>tìm</a:t>
            </a:r>
            <a:r>
              <a:rPr lang="vi-VN" dirty="0"/>
              <a:t> </a:t>
            </a:r>
            <a:r>
              <a:rPr lang="vi-VN" dirty="0" err="1"/>
              <a:t>cách</a:t>
            </a:r>
            <a:r>
              <a:rPr lang="vi-VN" dirty="0"/>
              <a:t> </a:t>
            </a:r>
            <a:r>
              <a:rPr lang="vi-VN" dirty="0" err="1"/>
              <a:t>xác</a:t>
            </a:r>
            <a:r>
              <a:rPr lang="vi-VN" dirty="0"/>
              <a:t> </a:t>
            </a:r>
            <a:r>
              <a:rPr lang="vi-VN" dirty="0" err="1"/>
              <a:t>định</a:t>
            </a:r>
            <a:r>
              <a:rPr lang="vi-VN" dirty="0"/>
              <a:t> </a:t>
            </a:r>
            <a:r>
              <a:rPr lang="vi-VN" dirty="0" err="1"/>
              <a:t>một</a:t>
            </a:r>
            <a:r>
              <a:rPr lang="vi-VN" dirty="0"/>
              <a:t> </a:t>
            </a:r>
            <a:r>
              <a:rPr lang="vi-VN" b="1" dirty="0"/>
              <a:t>siêu </a:t>
            </a:r>
            <a:r>
              <a:rPr lang="vi-VN" b="1" dirty="0" err="1"/>
              <a:t>phẳng</a:t>
            </a:r>
            <a:r>
              <a:rPr lang="vi-VN" b="1" dirty="0"/>
              <a:t> (</a:t>
            </a:r>
            <a:r>
              <a:rPr lang="vi-VN" b="1" dirty="0" err="1"/>
              <a:t>hyperplane</a:t>
            </a:r>
            <a:r>
              <a:rPr lang="vi-VN" b="1" dirty="0"/>
              <a:t>)</a:t>
            </a:r>
            <a:r>
              <a:rPr lang="vi-VN" dirty="0"/>
              <a:t> phân </a:t>
            </a:r>
            <a:r>
              <a:rPr lang="vi-VN" dirty="0" err="1"/>
              <a:t>tách</a:t>
            </a:r>
            <a:r>
              <a:rPr lang="vi-VN" dirty="0"/>
              <a:t> </a:t>
            </a:r>
            <a:r>
              <a:rPr lang="vi-VN" dirty="0" err="1"/>
              <a:t>tốt</a:t>
            </a:r>
            <a:r>
              <a:rPr lang="vi-VN" dirty="0"/>
              <a:t> </a:t>
            </a:r>
            <a:r>
              <a:rPr lang="vi-VN" dirty="0" err="1"/>
              <a:t>nhất</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dữ</a:t>
            </a:r>
            <a:r>
              <a:rPr lang="vi-VN" dirty="0"/>
              <a:t> </a:t>
            </a:r>
            <a:r>
              <a:rPr lang="vi-VN" dirty="0" err="1"/>
              <a:t>liệu</a:t>
            </a:r>
            <a:r>
              <a:rPr lang="vi-VN" dirty="0"/>
              <a:t> trong không gian </a:t>
            </a:r>
            <a:r>
              <a:rPr lang="vi-VN" dirty="0" err="1"/>
              <a:t>nhiều</a:t>
            </a:r>
            <a:r>
              <a:rPr lang="vi-VN" dirty="0"/>
              <a:t> </a:t>
            </a:r>
            <a:r>
              <a:rPr lang="vi-VN" dirty="0" err="1"/>
              <a:t>chiều</a:t>
            </a:r>
            <a:r>
              <a:rPr lang="vi-VN" dirty="0"/>
              <a:t>.</a:t>
            </a:r>
          </a:p>
          <a:p>
            <a:pPr lvl="1"/>
            <a:r>
              <a:rPr lang="vi-VN" dirty="0" err="1"/>
              <a:t>Các</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gần</a:t>
            </a:r>
            <a:r>
              <a:rPr lang="vi-VN" dirty="0"/>
              <a:t> siêu </a:t>
            </a:r>
            <a:r>
              <a:rPr lang="vi-VN" dirty="0" err="1"/>
              <a:t>phẳng</a:t>
            </a:r>
            <a:r>
              <a:rPr lang="vi-VN" dirty="0"/>
              <a:t> </a:t>
            </a:r>
            <a:r>
              <a:rPr lang="vi-VN" dirty="0" err="1"/>
              <a:t>nhất</a:t>
            </a:r>
            <a:r>
              <a:rPr lang="vi-VN" dirty="0"/>
              <a:t> </a:t>
            </a:r>
            <a:r>
              <a:rPr lang="vi-VN" dirty="0" err="1"/>
              <a:t>được</a:t>
            </a:r>
            <a:r>
              <a:rPr lang="vi-VN" dirty="0"/>
              <a:t> </a:t>
            </a:r>
            <a:r>
              <a:rPr lang="vi-VN" dirty="0" err="1"/>
              <a:t>gọi</a:t>
            </a:r>
            <a:r>
              <a:rPr lang="vi-VN" dirty="0"/>
              <a:t> </a:t>
            </a:r>
            <a:r>
              <a:rPr lang="vi-VN" dirty="0" err="1"/>
              <a:t>là</a:t>
            </a:r>
            <a:r>
              <a:rPr lang="vi-VN" dirty="0"/>
              <a:t> </a:t>
            </a:r>
            <a:r>
              <a:rPr lang="vi-VN" b="1" dirty="0" err="1"/>
              <a:t>vector</a:t>
            </a:r>
            <a:r>
              <a:rPr lang="vi-VN" b="1" dirty="0"/>
              <a:t> </a:t>
            </a:r>
            <a:r>
              <a:rPr lang="vi-VN" b="1" dirty="0" err="1"/>
              <a:t>hỗ</a:t>
            </a:r>
            <a:r>
              <a:rPr lang="vi-VN" b="1" dirty="0"/>
              <a:t> </a:t>
            </a:r>
            <a:r>
              <a:rPr lang="vi-VN" b="1" dirty="0" err="1"/>
              <a:t>trợ</a:t>
            </a:r>
            <a:r>
              <a:rPr lang="vi-VN" b="1" dirty="0"/>
              <a:t> (</a:t>
            </a:r>
            <a:r>
              <a:rPr lang="vi-VN" b="1" dirty="0" err="1"/>
              <a:t>support</a:t>
            </a:r>
            <a:r>
              <a:rPr lang="vi-VN" b="1" dirty="0"/>
              <a:t> </a:t>
            </a:r>
            <a:r>
              <a:rPr lang="vi-VN" b="1" dirty="0" err="1"/>
              <a:t>vectors</a:t>
            </a:r>
            <a:r>
              <a:rPr lang="vi-VN" b="1" dirty="0"/>
              <a:t>)</a:t>
            </a:r>
            <a:r>
              <a:rPr lang="vi-VN" dirty="0"/>
              <a:t> </a:t>
            </a:r>
            <a:r>
              <a:rPr lang="vi-VN" dirty="0" err="1"/>
              <a:t>và</a:t>
            </a:r>
            <a:r>
              <a:rPr lang="vi-VN" dirty="0"/>
              <a:t> </a:t>
            </a:r>
            <a:r>
              <a:rPr lang="vi-VN" dirty="0" err="1"/>
              <a:t>chúng</a:t>
            </a:r>
            <a:r>
              <a:rPr lang="vi-VN" dirty="0"/>
              <a:t> </a:t>
            </a:r>
            <a:r>
              <a:rPr lang="vi-VN" dirty="0" err="1"/>
              <a:t>xác</a:t>
            </a:r>
            <a:r>
              <a:rPr lang="vi-VN" dirty="0"/>
              <a:t> </a:t>
            </a:r>
            <a:r>
              <a:rPr lang="vi-VN" dirty="0" err="1"/>
              <a:t>định</a:t>
            </a:r>
            <a:r>
              <a:rPr lang="vi-VN" dirty="0"/>
              <a:t> </a:t>
            </a:r>
            <a:r>
              <a:rPr lang="vi-VN" dirty="0" err="1"/>
              <a:t>vị</a:t>
            </a:r>
            <a:r>
              <a:rPr lang="vi-VN" dirty="0"/>
              <a:t> </a:t>
            </a:r>
            <a:r>
              <a:rPr lang="vi-VN" dirty="0" err="1"/>
              <a:t>trí</a:t>
            </a:r>
            <a:r>
              <a:rPr lang="vi-VN" dirty="0"/>
              <a:t> </a:t>
            </a:r>
            <a:r>
              <a:rPr lang="vi-VN" dirty="0" err="1"/>
              <a:t>của</a:t>
            </a:r>
            <a:r>
              <a:rPr lang="vi-VN" dirty="0"/>
              <a:t> siêu </a:t>
            </a:r>
            <a:r>
              <a:rPr lang="vi-VN" dirty="0" err="1"/>
              <a:t>phẳng</a:t>
            </a:r>
            <a:r>
              <a:rPr lang="vi-VN" dirty="0"/>
              <a:t> </a:t>
            </a:r>
            <a:r>
              <a:rPr lang="vi-VN" dirty="0" err="1"/>
              <a:t>này</a:t>
            </a:r>
            <a:r>
              <a:rPr lang="vi-VN" dirty="0"/>
              <a:t>.</a:t>
            </a:r>
          </a:p>
          <a:p>
            <a:pPr lvl="1"/>
            <a:r>
              <a:rPr lang="vi-VN" dirty="0" err="1"/>
              <a:t>Mục</a:t>
            </a:r>
            <a:r>
              <a:rPr lang="vi-VN" dirty="0"/>
              <a:t> tiêu </a:t>
            </a:r>
            <a:r>
              <a:rPr lang="vi-VN" dirty="0" err="1"/>
              <a:t>của</a:t>
            </a:r>
            <a:r>
              <a:rPr lang="vi-VN" dirty="0"/>
              <a:t> SVM </a:t>
            </a:r>
            <a:r>
              <a:rPr lang="vi-VN" dirty="0" err="1"/>
              <a:t>là</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margin</a:t>
            </a:r>
            <a:r>
              <a:rPr lang="vi-VN" dirty="0"/>
              <a:t>) </a:t>
            </a:r>
            <a:r>
              <a:rPr lang="vi-VN" dirty="0" err="1"/>
              <a:t>giữa</a:t>
            </a:r>
            <a:r>
              <a:rPr lang="vi-VN" dirty="0"/>
              <a:t> siêu </a:t>
            </a:r>
            <a:r>
              <a:rPr lang="vi-VN" dirty="0" err="1"/>
              <a:t>phẳng</a:t>
            </a:r>
            <a:r>
              <a:rPr lang="vi-VN" dirty="0"/>
              <a:t> </a:t>
            </a:r>
            <a:r>
              <a:rPr lang="vi-VN" dirty="0" err="1"/>
              <a:t>và</a:t>
            </a:r>
            <a:r>
              <a:rPr lang="vi-VN" dirty="0"/>
              <a:t> </a:t>
            </a:r>
            <a:r>
              <a:rPr lang="vi-VN" dirty="0" err="1"/>
              <a:t>các</a:t>
            </a:r>
            <a:r>
              <a:rPr lang="vi-VN" dirty="0"/>
              <a:t> </a:t>
            </a:r>
            <a:r>
              <a:rPr lang="vi-VN" dirty="0" err="1"/>
              <a:t>vector</a:t>
            </a:r>
            <a:r>
              <a:rPr lang="vi-VN" dirty="0"/>
              <a:t> </a:t>
            </a:r>
            <a:r>
              <a:rPr lang="vi-VN" dirty="0" err="1"/>
              <a:t>hỗ</a:t>
            </a:r>
            <a:r>
              <a:rPr lang="vi-VN" dirty="0"/>
              <a:t> </a:t>
            </a:r>
            <a:r>
              <a:rPr lang="vi-VN" dirty="0" err="1"/>
              <a:t>trợ</a:t>
            </a:r>
            <a:r>
              <a:rPr lang="vi-VN" dirty="0"/>
              <a:t> </a:t>
            </a:r>
            <a:r>
              <a:rPr lang="vi-VN" dirty="0" err="1"/>
              <a:t>để</a:t>
            </a:r>
            <a:r>
              <a:rPr lang="vi-VN" dirty="0"/>
              <a:t> </a:t>
            </a:r>
            <a:r>
              <a:rPr lang="vi-VN" dirty="0" err="1"/>
              <a:t>giảm</a:t>
            </a:r>
            <a:r>
              <a:rPr lang="vi-VN" dirty="0"/>
              <a:t> nguy cơ </a:t>
            </a:r>
            <a:r>
              <a:rPr lang="vi-VN" dirty="0" err="1"/>
              <a:t>overfitting</a:t>
            </a:r>
            <a:r>
              <a:rPr lang="vi-VN" dirty="0"/>
              <a:t>.</a:t>
            </a:r>
          </a:p>
          <a:p>
            <a:pPr lvl="1"/>
            <a:r>
              <a:rPr lang="vi-VN" dirty="0" err="1"/>
              <a:t>Nếu</a:t>
            </a:r>
            <a:r>
              <a:rPr lang="vi-VN" dirty="0"/>
              <a:t> </a:t>
            </a:r>
            <a:r>
              <a:rPr lang="vi-VN" dirty="0" err="1"/>
              <a:t>dữ</a:t>
            </a:r>
            <a:r>
              <a:rPr lang="vi-VN" dirty="0"/>
              <a:t> </a:t>
            </a:r>
            <a:r>
              <a:rPr lang="vi-VN" dirty="0" err="1"/>
              <a:t>liệu</a:t>
            </a:r>
            <a:r>
              <a:rPr lang="vi-VN" dirty="0"/>
              <a:t> không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 SVM </a:t>
            </a:r>
            <a:r>
              <a:rPr lang="vi-VN" dirty="0" err="1"/>
              <a:t>sử</a:t>
            </a:r>
            <a:r>
              <a:rPr lang="vi-VN" dirty="0"/>
              <a:t> </a:t>
            </a:r>
            <a:r>
              <a:rPr lang="vi-VN" dirty="0" err="1"/>
              <a:t>dụng</a:t>
            </a:r>
            <a:r>
              <a:rPr lang="vi-VN" dirty="0"/>
              <a:t> </a:t>
            </a:r>
            <a:r>
              <a:rPr lang="vi-VN" dirty="0" err="1"/>
              <a:t>các</a:t>
            </a:r>
            <a:r>
              <a:rPr lang="vi-VN" dirty="0"/>
              <a:t> </a:t>
            </a:r>
            <a:r>
              <a:rPr lang="vi-VN" b="1" dirty="0" err="1"/>
              <a:t>hàm</a:t>
            </a:r>
            <a:r>
              <a:rPr lang="vi-VN" b="1" dirty="0"/>
              <a:t> </a:t>
            </a:r>
            <a:r>
              <a:rPr lang="vi-VN" b="1" dirty="0" err="1"/>
              <a:t>kernel</a:t>
            </a:r>
            <a:r>
              <a:rPr lang="vi-VN" dirty="0"/>
              <a:t> (</a:t>
            </a:r>
            <a:r>
              <a:rPr lang="vi-VN" dirty="0" err="1"/>
              <a:t>ví</a:t>
            </a:r>
            <a:r>
              <a:rPr lang="vi-VN" dirty="0"/>
              <a:t> </a:t>
            </a:r>
            <a:r>
              <a:rPr lang="vi-VN" dirty="0" err="1"/>
              <a:t>dụ</a:t>
            </a:r>
            <a:r>
              <a:rPr lang="vi-VN" dirty="0"/>
              <a:t>: RBF, </a:t>
            </a:r>
            <a:r>
              <a:rPr lang="vi-VN" dirty="0" err="1"/>
              <a:t>polynomial</a:t>
            </a:r>
            <a:r>
              <a:rPr lang="vi-VN" dirty="0"/>
              <a:t>) </a:t>
            </a:r>
            <a:r>
              <a:rPr lang="vi-VN" dirty="0" err="1"/>
              <a:t>để</a:t>
            </a:r>
            <a:r>
              <a:rPr lang="vi-VN" dirty="0"/>
              <a:t> </a:t>
            </a:r>
            <a:r>
              <a:rPr lang="vi-VN" dirty="0" err="1"/>
              <a:t>biến</a:t>
            </a:r>
            <a:r>
              <a:rPr lang="vi-VN" dirty="0"/>
              <a:t> </a:t>
            </a:r>
            <a:r>
              <a:rPr lang="vi-VN" dirty="0" err="1"/>
              <a:t>đổi</a:t>
            </a:r>
            <a:r>
              <a:rPr lang="vi-VN" dirty="0"/>
              <a:t> </a:t>
            </a:r>
            <a:r>
              <a:rPr lang="vi-VN" dirty="0" err="1"/>
              <a:t>dữ</a:t>
            </a:r>
            <a:r>
              <a:rPr lang="vi-VN" dirty="0"/>
              <a:t> </a:t>
            </a:r>
            <a:r>
              <a:rPr lang="vi-VN" dirty="0" err="1"/>
              <a:t>liệu</a:t>
            </a:r>
            <a:r>
              <a:rPr lang="vi-VN" dirty="0"/>
              <a:t> sang </a:t>
            </a:r>
            <a:r>
              <a:rPr lang="vi-VN" dirty="0" err="1"/>
              <a:t>một</a:t>
            </a:r>
            <a:r>
              <a:rPr lang="vi-VN" dirty="0"/>
              <a:t> không gian cao hơn, nơi </a:t>
            </a:r>
            <a:r>
              <a:rPr lang="vi-VN" dirty="0" err="1"/>
              <a:t>có</a:t>
            </a:r>
            <a:r>
              <a:rPr lang="vi-VN" dirty="0"/>
              <a:t>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a:t>
            </a:r>
            <a:endParaRPr lang="en-US" dirty="0"/>
          </a:p>
          <a:p>
            <a:br>
              <a:rPr lang="en-US" dirty="0"/>
            </a:br>
            <a:r>
              <a:rPr lang="vi-VN" b="1" dirty="0"/>
              <a:t>5. </a:t>
            </a:r>
            <a:r>
              <a:rPr lang="vi-VN" b="1" dirty="0" err="1"/>
              <a:t>XGBoostClassifier</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XGBoost</a:t>
            </a:r>
            <a:r>
              <a:rPr lang="vi-VN" dirty="0"/>
              <a:t> (</a:t>
            </a:r>
            <a:r>
              <a:rPr lang="vi-VN" dirty="0" err="1"/>
              <a:t>Extreme</a:t>
            </a:r>
            <a:r>
              <a:rPr lang="vi-VN" dirty="0"/>
              <a:t> </a:t>
            </a:r>
            <a:r>
              <a:rPr lang="vi-VN" dirty="0" err="1"/>
              <a:t>Gradient</a:t>
            </a:r>
            <a:r>
              <a:rPr lang="vi-VN" dirty="0"/>
              <a:t> </a:t>
            </a:r>
            <a:r>
              <a:rPr lang="vi-VN" dirty="0" err="1"/>
              <a:t>Boosting</a:t>
            </a:r>
            <a:r>
              <a:rPr lang="vi-VN" dirty="0"/>
              <a:t>) </a:t>
            </a:r>
            <a:r>
              <a:rPr lang="vi-VN" dirty="0" err="1"/>
              <a:t>là</a:t>
            </a:r>
            <a:r>
              <a:rPr lang="vi-VN" dirty="0"/>
              <a:t> </a:t>
            </a:r>
            <a:r>
              <a:rPr lang="vi-VN" dirty="0" err="1"/>
              <a:t>một</a:t>
            </a:r>
            <a:r>
              <a:rPr lang="vi-VN" dirty="0"/>
              <a:t> </a:t>
            </a:r>
            <a:r>
              <a:rPr lang="vi-VN" dirty="0" err="1"/>
              <a:t>triển</a:t>
            </a:r>
            <a:r>
              <a:rPr lang="vi-VN" dirty="0"/>
              <a:t> khai </a:t>
            </a:r>
            <a:r>
              <a:rPr lang="vi-VN" dirty="0" err="1"/>
              <a:t>tối</a:t>
            </a:r>
            <a:r>
              <a:rPr lang="vi-VN" dirty="0"/>
              <a:t> ưu </a:t>
            </a:r>
            <a:r>
              <a:rPr lang="vi-VN" dirty="0" err="1"/>
              <a:t>hóa</a:t>
            </a:r>
            <a:r>
              <a:rPr lang="vi-VN" dirty="0"/>
              <a:t> </a:t>
            </a:r>
            <a:r>
              <a:rPr lang="vi-VN" dirty="0" err="1"/>
              <a:t>của</a:t>
            </a:r>
            <a:r>
              <a:rPr lang="vi-VN" dirty="0"/>
              <a:t> phương </a:t>
            </a:r>
            <a:r>
              <a:rPr lang="vi-VN" dirty="0" err="1"/>
              <a:t>pháp</a:t>
            </a:r>
            <a:r>
              <a:rPr lang="vi-VN" dirty="0"/>
              <a:t> </a:t>
            </a:r>
            <a:r>
              <a:rPr lang="vi-VN" dirty="0" err="1"/>
              <a:t>Gradient</a:t>
            </a:r>
            <a:r>
              <a:rPr lang="vi-VN" dirty="0"/>
              <a:t> </a:t>
            </a:r>
            <a:r>
              <a:rPr lang="vi-VN" dirty="0" err="1"/>
              <a:t>Boosting</a:t>
            </a:r>
            <a:r>
              <a:rPr lang="vi-VN" dirty="0"/>
              <a:t>.</a:t>
            </a:r>
          </a:p>
          <a:p>
            <a:pPr lvl="1"/>
            <a:r>
              <a:rPr lang="vi-VN" b="1" dirty="0" err="1"/>
              <a:t>Gradient</a:t>
            </a:r>
            <a:r>
              <a:rPr lang="vi-VN" b="1" dirty="0"/>
              <a:t> </a:t>
            </a:r>
            <a:r>
              <a:rPr lang="vi-VN" b="1" dirty="0" err="1"/>
              <a:t>Boosting</a:t>
            </a:r>
            <a:r>
              <a:rPr lang="vi-VN" dirty="0"/>
              <a:t> </a:t>
            </a:r>
            <a:r>
              <a:rPr lang="vi-VN" dirty="0" err="1"/>
              <a:t>hoạt</a:t>
            </a:r>
            <a:r>
              <a:rPr lang="vi-VN" dirty="0"/>
              <a:t> </a:t>
            </a:r>
            <a:r>
              <a:rPr lang="vi-VN" dirty="0" err="1"/>
              <a:t>động</a:t>
            </a:r>
            <a:r>
              <a:rPr lang="vi-VN" dirty="0"/>
              <a:t> </a:t>
            </a:r>
            <a:r>
              <a:rPr lang="vi-VN" dirty="0" err="1"/>
              <a:t>bằng</a:t>
            </a:r>
            <a:r>
              <a:rPr lang="vi-VN" dirty="0"/>
              <a:t> </a:t>
            </a:r>
            <a:r>
              <a:rPr lang="vi-VN" dirty="0" err="1"/>
              <a:t>cách</a:t>
            </a:r>
            <a:r>
              <a:rPr lang="vi-VN" dirty="0"/>
              <a:t> </a:t>
            </a:r>
            <a:r>
              <a:rPr lang="vi-VN" dirty="0" err="1"/>
              <a:t>huấn</a:t>
            </a:r>
            <a:r>
              <a:rPr lang="vi-VN" dirty="0"/>
              <a:t> </a:t>
            </a:r>
            <a:r>
              <a:rPr lang="vi-VN" dirty="0" err="1"/>
              <a:t>luyện</a:t>
            </a:r>
            <a:r>
              <a:rPr lang="vi-VN" dirty="0"/>
              <a:t> </a:t>
            </a:r>
            <a:r>
              <a:rPr lang="vi-VN" dirty="0" err="1"/>
              <a:t>các</a:t>
            </a:r>
            <a:r>
              <a:rPr lang="vi-VN" dirty="0"/>
              <a:t> mô </a:t>
            </a:r>
            <a:r>
              <a:rPr lang="vi-VN" dirty="0" err="1"/>
              <a:t>hình</a:t>
            </a:r>
            <a:r>
              <a:rPr lang="vi-VN" dirty="0"/>
              <a:t> </a:t>
            </a:r>
            <a:r>
              <a:rPr lang="vi-VN" dirty="0" err="1"/>
              <a:t>tuần</a:t>
            </a:r>
            <a:r>
              <a:rPr lang="vi-VN" dirty="0"/>
              <a:t> </a:t>
            </a:r>
            <a:r>
              <a:rPr lang="vi-VN" dirty="0" err="1"/>
              <a:t>tự</a:t>
            </a:r>
            <a:r>
              <a:rPr lang="vi-VN" dirty="0"/>
              <a:t>, trong </a:t>
            </a:r>
            <a:r>
              <a:rPr lang="vi-VN" dirty="0" err="1"/>
              <a:t>đó</a:t>
            </a:r>
            <a:r>
              <a:rPr lang="vi-VN" dirty="0"/>
              <a:t> </a:t>
            </a:r>
            <a:r>
              <a:rPr lang="vi-VN" dirty="0" err="1"/>
              <a:t>mỗi</a:t>
            </a:r>
            <a:r>
              <a:rPr lang="vi-VN" dirty="0"/>
              <a:t> mô </a:t>
            </a:r>
            <a:r>
              <a:rPr lang="vi-VN" dirty="0" err="1"/>
              <a:t>hình</a:t>
            </a:r>
            <a:r>
              <a:rPr lang="vi-VN" dirty="0"/>
              <a:t> </a:t>
            </a:r>
            <a:r>
              <a:rPr lang="vi-VN" dirty="0" err="1"/>
              <a:t>cố</a:t>
            </a:r>
            <a:r>
              <a:rPr lang="vi-VN" dirty="0"/>
              <a:t> </a:t>
            </a:r>
            <a:r>
              <a:rPr lang="vi-VN" dirty="0" err="1"/>
              <a:t>gắng</a:t>
            </a:r>
            <a:r>
              <a:rPr lang="vi-VN" dirty="0"/>
              <a:t> </a:t>
            </a:r>
            <a:r>
              <a:rPr lang="vi-VN" dirty="0" err="1"/>
              <a:t>giảm</a:t>
            </a:r>
            <a:r>
              <a:rPr lang="vi-VN" dirty="0"/>
              <a:t> </a:t>
            </a:r>
            <a:r>
              <a:rPr lang="vi-VN" dirty="0" err="1"/>
              <a:t>thiểu</a:t>
            </a:r>
            <a:r>
              <a:rPr lang="vi-VN" dirty="0"/>
              <a:t> </a:t>
            </a:r>
            <a:r>
              <a:rPr lang="vi-VN" dirty="0" err="1"/>
              <a:t>lỗi</a:t>
            </a:r>
            <a:r>
              <a:rPr lang="vi-VN" dirty="0"/>
              <a:t> </a:t>
            </a:r>
            <a:r>
              <a:rPr lang="vi-VN" dirty="0" err="1"/>
              <a:t>của</a:t>
            </a:r>
            <a:r>
              <a:rPr lang="vi-VN" dirty="0"/>
              <a:t> </a:t>
            </a:r>
            <a:r>
              <a:rPr lang="vi-VN" dirty="0" err="1"/>
              <a:t>các</a:t>
            </a:r>
            <a:r>
              <a:rPr lang="vi-VN" dirty="0"/>
              <a:t> mô </a:t>
            </a:r>
            <a:r>
              <a:rPr lang="vi-VN" dirty="0" err="1"/>
              <a:t>hình</a:t>
            </a:r>
            <a:r>
              <a:rPr lang="vi-VN" dirty="0"/>
              <a:t> </a:t>
            </a:r>
            <a:r>
              <a:rPr lang="vi-VN" dirty="0" err="1"/>
              <a:t>trước</a:t>
            </a:r>
            <a:r>
              <a:rPr lang="vi-VN" dirty="0"/>
              <a:t> </a:t>
            </a:r>
            <a:r>
              <a:rPr lang="vi-VN" dirty="0" err="1"/>
              <a:t>đó</a:t>
            </a:r>
            <a:r>
              <a:rPr lang="vi-VN" dirty="0"/>
              <a:t>. </a:t>
            </a:r>
            <a:r>
              <a:rPr lang="vi-VN" dirty="0" err="1"/>
              <a:t>Quá</a:t>
            </a:r>
            <a:r>
              <a:rPr lang="vi-VN" dirty="0"/>
              <a:t> </a:t>
            </a:r>
            <a:r>
              <a:rPr lang="vi-VN" dirty="0" err="1"/>
              <a:t>trình</a:t>
            </a:r>
            <a:r>
              <a:rPr lang="vi-VN" dirty="0"/>
              <a:t> </a:t>
            </a:r>
            <a:r>
              <a:rPr lang="vi-VN" dirty="0" err="1"/>
              <a:t>này</a:t>
            </a:r>
            <a:r>
              <a:rPr lang="vi-VN" dirty="0"/>
              <a:t> </a:t>
            </a:r>
            <a:r>
              <a:rPr lang="vi-VN" dirty="0" err="1"/>
              <a:t>được</a:t>
            </a:r>
            <a:r>
              <a:rPr lang="vi-VN" dirty="0"/>
              <a:t> </a:t>
            </a:r>
            <a:r>
              <a:rPr lang="vi-VN" dirty="0" err="1"/>
              <a:t>thực</a:t>
            </a:r>
            <a:r>
              <a:rPr lang="vi-VN" dirty="0"/>
              <a:t> </a:t>
            </a:r>
            <a:r>
              <a:rPr lang="vi-VN" dirty="0" err="1"/>
              <a:t>hiện</a:t>
            </a:r>
            <a:r>
              <a:rPr lang="vi-VN" dirty="0"/>
              <a:t> thông qua </a:t>
            </a:r>
            <a:r>
              <a:rPr lang="vi-VN" dirty="0" err="1"/>
              <a:t>việc</a:t>
            </a:r>
            <a:r>
              <a:rPr lang="vi-VN" dirty="0"/>
              <a:t> </a:t>
            </a:r>
            <a:r>
              <a:rPr lang="vi-VN" dirty="0" err="1"/>
              <a:t>tối</a:t>
            </a:r>
            <a:r>
              <a:rPr lang="vi-VN" dirty="0"/>
              <a:t> ưu </a:t>
            </a:r>
            <a:r>
              <a:rPr lang="vi-VN" dirty="0" err="1"/>
              <a:t>hóa</a:t>
            </a:r>
            <a:r>
              <a:rPr lang="vi-VN" dirty="0"/>
              <a:t> </a:t>
            </a:r>
            <a:r>
              <a:rPr lang="vi-VN" dirty="0" err="1"/>
              <a:t>một</a:t>
            </a:r>
            <a:r>
              <a:rPr lang="vi-VN" dirty="0"/>
              <a:t> </a:t>
            </a:r>
            <a:r>
              <a:rPr lang="vi-VN" dirty="0" err="1"/>
              <a:t>hàm</a:t>
            </a:r>
            <a:r>
              <a:rPr lang="vi-VN" dirty="0"/>
              <a:t> </a:t>
            </a:r>
            <a:r>
              <a:rPr lang="vi-VN" dirty="0" err="1"/>
              <a:t>mất</a:t>
            </a:r>
            <a:r>
              <a:rPr lang="vi-VN" dirty="0"/>
              <a:t> </a:t>
            </a:r>
            <a:r>
              <a:rPr lang="vi-VN" dirty="0" err="1"/>
              <a:t>mát</a:t>
            </a:r>
            <a:r>
              <a:rPr lang="vi-VN" dirty="0"/>
              <a:t> (</a:t>
            </a:r>
            <a:r>
              <a:rPr lang="vi-VN" dirty="0" err="1"/>
              <a:t>loss</a:t>
            </a:r>
            <a:r>
              <a:rPr lang="vi-VN" dirty="0"/>
              <a:t> </a:t>
            </a:r>
            <a:r>
              <a:rPr lang="vi-VN" dirty="0" err="1"/>
              <a:t>function</a:t>
            </a:r>
            <a:r>
              <a:rPr lang="vi-VN" dirty="0"/>
              <a:t>) </a:t>
            </a:r>
            <a:r>
              <a:rPr lang="vi-VN" dirty="0" err="1"/>
              <a:t>cụ</a:t>
            </a:r>
            <a:r>
              <a:rPr lang="vi-VN" dirty="0"/>
              <a:t> </a:t>
            </a:r>
            <a:r>
              <a:rPr lang="vi-VN" dirty="0" err="1"/>
              <a:t>thể</a:t>
            </a:r>
            <a:r>
              <a:rPr lang="vi-VN" dirty="0"/>
              <a:t>.</a:t>
            </a:r>
          </a:p>
          <a:p>
            <a:pPr lvl="1"/>
            <a:r>
              <a:rPr lang="vi-VN" dirty="0" err="1"/>
              <a:t>XGBoost</a:t>
            </a:r>
            <a:r>
              <a:rPr lang="vi-VN" dirty="0"/>
              <a:t> </a:t>
            </a:r>
            <a:r>
              <a:rPr lang="vi-VN" dirty="0" err="1"/>
              <a:t>sử</a:t>
            </a:r>
            <a:r>
              <a:rPr lang="vi-VN" dirty="0"/>
              <a:t> </a:t>
            </a:r>
            <a:r>
              <a:rPr lang="vi-VN" dirty="0" err="1"/>
              <a:t>dụng</a:t>
            </a:r>
            <a:r>
              <a:rPr lang="vi-VN" dirty="0"/>
              <a:t> </a:t>
            </a:r>
            <a:r>
              <a:rPr lang="vi-VN" dirty="0" err="1"/>
              <a:t>các</a:t>
            </a:r>
            <a:r>
              <a:rPr lang="vi-VN" dirty="0"/>
              <a:t> </a:t>
            </a:r>
            <a:r>
              <a:rPr lang="vi-VN" dirty="0" err="1"/>
              <a:t>kỹ</a:t>
            </a:r>
            <a:r>
              <a:rPr lang="vi-VN" dirty="0"/>
              <a:t> </a:t>
            </a:r>
            <a:r>
              <a:rPr lang="vi-VN" dirty="0" err="1"/>
              <a:t>thuật</a:t>
            </a:r>
            <a:r>
              <a:rPr lang="vi-VN" dirty="0"/>
              <a:t> như </a:t>
            </a:r>
            <a:r>
              <a:rPr lang="vi-VN" b="1" dirty="0" err="1"/>
              <a:t>regularization</a:t>
            </a:r>
            <a:r>
              <a:rPr lang="vi-VN" dirty="0"/>
              <a:t> (</a:t>
            </a:r>
            <a:r>
              <a:rPr lang="vi-VN" dirty="0" err="1"/>
              <a:t>điều</a:t>
            </a:r>
            <a:r>
              <a:rPr lang="vi-VN" dirty="0"/>
              <a:t> </a:t>
            </a:r>
            <a:r>
              <a:rPr lang="vi-VN" dirty="0" err="1"/>
              <a:t>chỉnh</a:t>
            </a:r>
            <a:r>
              <a:rPr lang="vi-VN" dirty="0"/>
              <a:t>) </a:t>
            </a:r>
            <a:r>
              <a:rPr lang="vi-VN" dirty="0" err="1"/>
              <a:t>để</a:t>
            </a:r>
            <a:r>
              <a:rPr lang="vi-VN" dirty="0"/>
              <a:t> ngăn </a:t>
            </a:r>
            <a:r>
              <a:rPr lang="vi-VN" dirty="0" err="1"/>
              <a:t>chặn</a:t>
            </a:r>
            <a:r>
              <a:rPr lang="vi-VN" dirty="0"/>
              <a:t> </a:t>
            </a:r>
            <a:r>
              <a:rPr lang="vi-VN" dirty="0" err="1"/>
              <a:t>overfitting</a:t>
            </a:r>
            <a:r>
              <a:rPr lang="vi-VN" dirty="0"/>
              <a:t>, </a:t>
            </a:r>
            <a:r>
              <a:rPr lang="vi-VN" b="1" dirty="0" err="1"/>
              <a:t>tree</a:t>
            </a:r>
            <a:r>
              <a:rPr lang="vi-VN" b="1" dirty="0"/>
              <a:t> </a:t>
            </a:r>
            <a:r>
              <a:rPr lang="vi-VN" b="1" dirty="0" err="1"/>
              <a:t>pruning</a:t>
            </a:r>
            <a:r>
              <a:rPr lang="vi-VN" dirty="0"/>
              <a:t> </a:t>
            </a:r>
            <a:r>
              <a:rPr lang="vi-VN" dirty="0" err="1"/>
              <a:t>để</a:t>
            </a:r>
            <a:r>
              <a:rPr lang="vi-VN" dirty="0"/>
              <a:t> </a:t>
            </a:r>
            <a:r>
              <a:rPr lang="vi-VN" dirty="0" err="1"/>
              <a:t>tối</a:t>
            </a:r>
            <a:r>
              <a:rPr lang="vi-VN" dirty="0"/>
              <a:t> ưu </a:t>
            </a:r>
            <a:r>
              <a:rPr lang="vi-VN" dirty="0" err="1"/>
              <a:t>hóa</a:t>
            </a:r>
            <a:r>
              <a:rPr lang="vi-VN" dirty="0"/>
              <a:t> </a:t>
            </a:r>
            <a:r>
              <a:rPr lang="vi-VN" dirty="0" err="1"/>
              <a:t>cấu</a:t>
            </a:r>
            <a:r>
              <a:rPr lang="vi-VN" dirty="0"/>
              <a:t> </a:t>
            </a:r>
            <a:r>
              <a:rPr lang="vi-VN" dirty="0" err="1"/>
              <a:t>trúc</a:t>
            </a:r>
            <a:r>
              <a:rPr lang="vi-VN" dirty="0"/>
              <a:t> cây </a:t>
            </a:r>
            <a:r>
              <a:rPr lang="vi-VN" dirty="0" err="1"/>
              <a:t>quyết</a:t>
            </a:r>
            <a:r>
              <a:rPr lang="vi-VN" dirty="0"/>
              <a:t> </a:t>
            </a:r>
            <a:r>
              <a:rPr lang="vi-VN" dirty="0" err="1"/>
              <a:t>định</a:t>
            </a:r>
            <a:r>
              <a:rPr lang="vi-VN" dirty="0"/>
              <a:t>, </a:t>
            </a:r>
            <a:r>
              <a:rPr lang="vi-VN" dirty="0" err="1"/>
              <a:t>và</a:t>
            </a:r>
            <a:r>
              <a:rPr lang="vi-VN" dirty="0"/>
              <a:t> </a:t>
            </a:r>
            <a:r>
              <a:rPr lang="vi-VN" b="1" dirty="0" err="1"/>
              <a:t>parallel</a:t>
            </a:r>
            <a:r>
              <a:rPr lang="vi-VN" b="1" dirty="0"/>
              <a:t> </a:t>
            </a:r>
            <a:r>
              <a:rPr lang="vi-VN" b="1" dirty="0" err="1"/>
              <a:t>processing</a:t>
            </a:r>
            <a:r>
              <a:rPr lang="vi-VN" dirty="0"/>
              <a:t> </a:t>
            </a:r>
            <a:r>
              <a:rPr lang="vi-VN" dirty="0" err="1"/>
              <a:t>để</a:t>
            </a:r>
            <a:r>
              <a:rPr lang="vi-VN" dirty="0"/>
              <a:t> tăng </a:t>
            </a:r>
            <a:r>
              <a:rPr lang="vi-VN" dirty="0" err="1"/>
              <a:t>tốc</a:t>
            </a:r>
            <a:r>
              <a:rPr lang="vi-VN" dirty="0"/>
              <a:t> </a:t>
            </a:r>
            <a:r>
              <a:rPr lang="vi-VN" dirty="0" err="1"/>
              <a:t>độ</a:t>
            </a:r>
            <a:r>
              <a:rPr lang="vi-VN" dirty="0"/>
              <a:t> </a:t>
            </a:r>
            <a:r>
              <a:rPr lang="vi-VN" dirty="0" err="1"/>
              <a:t>huấn</a:t>
            </a:r>
            <a:r>
              <a:rPr lang="vi-VN" dirty="0"/>
              <a:t> </a:t>
            </a:r>
            <a:r>
              <a:rPr lang="vi-VN" dirty="0" err="1"/>
              <a:t>luyện</a:t>
            </a:r>
            <a:r>
              <a:rPr lang="vi-VN" dirty="0"/>
              <a:t>.</a:t>
            </a:r>
          </a:p>
          <a:p>
            <a:pPr lvl="1"/>
            <a:r>
              <a:rPr lang="vi-VN" dirty="0" err="1"/>
              <a:t>XGBoost</a:t>
            </a:r>
            <a:r>
              <a:rPr lang="vi-VN" dirty="0"/>
              <a:t> </a:t>
            </a:r>
            <a:r>
              <a:rPr lang="vi-VN" dirty="0" err="1"/>
              <a:t>cũng</a:t>
            </a:r>
            <a:r>
              <a:rPr lang="vi-VN" dirty="0"/>
              <a:t> </a:t>
            </a:r>
            <a:r>
              <a:rPr lang="vi-VN" dirty="0" err="1"/>
              <a:t>hỗ</a:t>
            </a:r>
            <a:r>
              <a:rPr lang="vi-VN" dirty="0"/>
              <a:t> </a:t>
            </a:r>
            <a:r>
              <a:rPr lang="vi-VN" dirty="0" err="1"/>
              <a:t>trợ</a:t>
            </a:r>
            <a:r>
              <a:rPr lang="vi-VN" dirty="0"/>
              <a:t> </a:t>
            </a:r>
            <a:r>
              <a:rPr lang="vi-VN" dirty="0" err="1"/>
              <a:t>việc</a:t>
            </a:r>
            <a:r>
              <a:rPr lang="vi-VN" dirty="0"/>
              <a:t> </a:t>
            </a:r>
            <a:r>
              <a:rPr lang="vi-VN" dirty="0" err="1"/>
              <a:t>điều</a:t>
            </a:r>
            <a:r>
              <a:rPr lang="vi-VN" dirty="0"/>
              <a:t> </a:t>
            </a:r>
            <a:r>
              <a:rPr lang="vi-VN" dirty="0" err="1"/>
              <a:t>chỉnh</a:t>
            </a:r>
            <a:r>
              <a:rPr lang="vi-VN" dirty="0"/>
              <a:t> </a:t>
            </a:r>
            <a:r>
              <a:rPr lang="vi-VN" dirty="0" err="1"/>
              <a:t>hyperparameters</a:t>
            </a:r>
            <a:r>
              <a:rPr lang="vi-VN" dirty="0"/>
              <a:t> </a:t>
            </a:r>
            <a:r>
              <a:rPr lang="vi-VN" dirty="0" err="1"/>
              <a:t>một</a:t>
            </a:r>
            <a:r>
              <a:rPr lang="vi-VN" dirty="0"/>
              <a:t> </a:t>
            </a:r>
            <a:r>
              <a:rPr lang="vi-VN" dirty="0" err="1"/>
              <a:t>cách</a:t>
            </a:r>
            <a:r>
              <a:rPr lang="vi-VN" dirty="0"/>
              <a:t> linh </a:t>
            </a:r>
            <a:r>
              <a:rPr lang="vi-VN" dirty="0" err="1"/>
              <a:t>hoạt</a:t>
            </a:r>
            <a:r>
              <a:rPr lang="vi-VN" dirty="0"/>
              <a:t>, </a:t>
            </a:r>
            <a:r>
              <a:rPr lang="vi-VN" dirty="0" err="1"/>
              <a:t>giúp</a:t>
            </a:r>
            <a:r>
              <a:rPr lang="vi-VN" dirty="0"/>
              <a:t> mô </a:t>
            </a:r>
            <a:r>
              <a:rPr lang="vi-VN" dirty="0" err="1"/>
              <a:t>hình</a:t>
            </a:r>
            <a:r>
              <a:rPr lang="vi-VN" dirty="0"/>
              <a:t> </a:t>
            </a:r>
            <a:r>
              <a:rPr lang="vi-VN" dirty="0" err="1"/>
              <a:t>hoạt</a:t>
            </a:r>
            <a:r>
              <a:rPr lang="vi-VN" dirty="0"/>
              <a:t> </a:t>
            </a:r>
            <a:r>
              <a:rPr lang="vi-VN" dirty="0" err="1"/>
              <a:t>động</a:t>
            </a:r>
            <a:r>
              <a:rPr lang="vi-VN" dirty="0"/>
              <a:t> </a:t>
            </a:r>
            <a:r>
              <a:rPr lang="vi-VN" dirty="0" err="1"/>
              <a:t>tốt</a:t>
            </a:r>
            <a:r>
              <a:rPr lang="vi-VN" dirty="0"/>
              <a:t> </a:t>
            </a:r>
            <a:r>
              <a:rPr lang="vi-VN" dirty="0" err="1"/>
              <a:t>với</a:t>
            </a:r>
            <a:r>
              <a:rPr lang="vi-VN" dirty="0"/>
              <a:t> </a:t>
            </a:r>
            <a:r>
              <a:rPr lang="vi-VN" dirty="0" err="1"/>
              <a:t>nhiều</a:t>
            </a:r>
            <a:r>
              <a:rPr lang="vi-VN" dirty="0"/>
              <a:t> </a:t>
            </a:r>
            <a:r>
              <a:rPr lang="vi-VN" dirty="0" err="1"/>
              <a:t>loại</a:t>
            </a:r>
            <a:r>
              <a:rPr lang="vi-VN" dirty="0"/>
              <a:t> </a:t>
            </a:r>
            <a:r>
              <a:rPr lang="vi-VN" dirty="0" err="1"/>
              <a:t>dữ</a:t>
            </a:r>
            <a:r>
              <a:rPr lang="vi-VN" dirty="0"/>
              <a:t> </a:t>
            </a:r>
            <a:r>
              <a:rPr lang="vi-VN" dirty="0" err="1"/>
              <a:t>liệu</a:t>
            </a:r>
            <a:r>
              <a:rPr lang="vi-VN" dirty="0"/>
              <a:t> </a:t>
            </a:r>
            <a:r>
              <a:rPr lang="vi-VN" dirty="0" err="1"/>
              <a:t>khác</a:t>
            </a:r>
            <a:r>
              <a:rPr lang="vi-VN" dirty="0"/>
              <a:t> nhau.</a:t>
            </a:r>
          </a:p>
          <a:p>
            <a:pPr lvl="1"/>
            <a:endParaRPr lang="vi-VN" dirty="0"/>
          </a:p>
          <a:p>
            <a:endParaRPr lang="en-US" dirty="0"/>
          </a:p>
        </p:txBody>
      </p:sp>
      <p:sp>
        <p:nvSpPr>
          <p:cNvPr id="4" name="Chỗ dành sẵn cho Số hiệu Bản chiếu 3"/>
          <p:cNvSpPr>
            <a:spLocks noGrp="1"/>
          </p:cNvSpPr>
          <p:nvPr>
            <p:ph type="sldNum" sz="quarter" idx="5"/>
          </p:nvPr>
        </p:nvSpPr>
        <p:spPr/>
        <p:txBody>
          <a:bodyPr/>
          <a:lstStyle/>
          <a:p>
            <a:fld id="{7E1F53E7-1D80-409B-816A-20BDAD5A7410}" type="slidenum">
              <a:rPr lang="en-US" smtClean="0"/>
              <a:t>15</a:t>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102A0-DFD6-A4B8-0B09-DB32B2C4184C}"/>
            </a:ext>
          </a:extLst>
        </p:cNvPr>
        <p:cNvGrpSpPr/>
        <p:nvPr/>
      </p:nvGrpSpPr>
      <p:grpSpPr>
        <a:xfrm>
          <a:off x="0" y="0"/>
          <a:ext cx="0" cy="0"/>
          <a:chOff x="0" y="0"/>
          <a:chExt cx="0" cy="0"/>
        </a:xfrm>
      </p:grpSpPr>
      <p:sp>
        <p:nvSpPr>
          <p:cNvPr id="2" name="Chỗ dành sẵn cho Hình ảnh của Bản chiếu 1">
            <a:extLst>
              <a:ext uri="{FF2B5EF4-FFF2-40B4-BE49-F238E27FC236}">
                <a16:creationId xmlns:a16="http://schemas.microsoft.com/office/drawing/2014/main" id="{DC8483B7-3E46-6E84-168D-B15454A11EA0}"/>
              </a:ext>
            </a:extLst>
          </p:cNvPr>
          <p:cNvSpPr>
            <a:spLocks noGrp="1" noRot="1" noChangeAspect="1"/>
          </p:cNvSpPr>
          <p:nvPr>
            <p:ph type="sldImg"/>
          </p:nvPr>
        </p:nvSpPr>
        <p:spPr/>
      </p:sp>
      <p:sp>
        <p:nvSpPr>
          <p:cNvPr id="3" name="Chỗ dành sẵn cho Ghi chú 2">
            <a:extLst>
              <a:ext uri="{FF2B5EF4-FFF2-40B4-BE49-F238E27FC236}">
                <a16:creationId xmlns:a16="http://schemas.microsoft.com/office/drawing/2014/main" id="{F18B3836-3090-276E-EC95-17E988FA3C69}"/>
              </a:ext>
            </a:extLst>
          </p:cNvPr>
          <p:cNvSpPr>
            <a:spLocks noGrp="1"/>
          </p:cNvSpPr>
          <p:nvPr>
            <p:ph type="body" idx="1"/>
          </p:nvPr>
        </p:nvSpPr>
        <p:spPr/>
        <p:txBody>
          <a:bodyPr/>
          <a:lstStyle/>
          <a:p>
            <a:r>
              <a:rPr lang="vi-VN" b="1" dirty="0"/>
              <a:t>1. </a:t>
            </a:r>
            <a:r>
              <a:rPr lang="vi-VN" b="1" dirty="0" err="1"/>
              <a:t>Logistic</a:t>
            </a:r>
            <a:r>
              <a:rPr lang="vi-VN" b="1" dirty="0"/>
              <a:t> </a:t>
            </a:r>
            <a:r>
              <a:rPr lang="vi-VN" b="1" dirty="0" err="1"/>
              <a:t>Regression</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Logistic</a:t>
            </a:r>
            <a:r>
              <a:rPr lang="vi-VN" dirty="0"/>
              <a:t> </a:t>
            </a:r>
            <a:r>
              <a:rPr lang="vi-VN" dirty="0" err="1"/>
              <a:t>Regression</a:t>
            </a:r>
            <a:r>
              <a:rPr lang="vi-VN" dirty="0"/>
              <a:t> </a:t>
            </a:r>
            <a:r>
              <a:rPr lang="vi-VN" dirty="0" err="1"/>
              <a:t>là</a:t>
            </a:r>
            <a:r>
              <a:rPr lang="vi-VN" dirty="0"/>
              <a:t> </a:t>
            </a:r>
            <a:r>
              <a:rPr lang="vi-VN" dirty="0" err="1"/>
              <a:t>một</a:t>
            </a:r>
            <a:r>
              <a:rPr lang="vi-VN" dirty="0"/>
              <a:t> mô </a:t>
            </a:r>
            <a:r>
              <a:rPr lang="vi-VN" dirty="0" err="1"/>
              <a:t>hình</a:t>
            </a:r>
            <a:r>
              <a:rPr lang="vi-VN" dirty="0"/>
              <a:t> </a:t>
            </a:r>
            <a:r>
              <a:rPr lang="vi-VN" dirty="0" err="1"/>
              <a:t>hồi</a:t>
            </a:r>
            <a:r>
              <a:rPr lang="vi-VN" dirty="0"/>
              <a:t> quy </a:t>
            </a:r>
            <a:r>
              <a:rPr lang="vi-VN" dirty="0" err="1"/>
              <a:t>tuyến</a:t>
            </a:r>
            <a:r>
              <a:rPr lang="vi-VN" dirty="0"/>
              <a:t> </a:t>
            </a:r>
            <a:r>
              <a:rPr lang="vi-VN" dirty="0" err="1"/>
              <a:t>tính</a:t>
            </a:r>
            <a:r>
              <a:rPr lang="vi-VN" dirty="0"/>
              <a:t> </a:t>
            </a:r>
            <a:r>
              <a:rPr lang="vi-VN" dirty="0" err="1"/>
              <a:t>được</a:t>
            </a:r>
            <a:r>
              <a:rPr lang="vi-VN" dirty="0"/>
              <a:t> </a:t>
            </a:r>
            <a:r>
              <a:rPr lang="vi-VN" dirty="0" err="1"/>
              <a:t>thiết</a:t>
            </a:r>
            <a:r>
              <a:rPr lang="vi-VN" dirty="0"/>
              <a:t> </a:t>
            </a:r>
            <a:r>
              <a:rPr lang="vi-VN" dirty="0" err="1"/>
              <a:t>kế</a:t>
            </a:r>
            <a:r>
              <a:rPr lang="vi-VN" dirty="0"/>
              <a:t> cho </a:t>
            </a:r>
            <a:r>
              <a:rPr lang="vi-VN" dirty="0" err="1"/>
              <a:t>các</a:t>
            </a:r>
            <a:r>
              <a:rPr lang="vi-VN" dirty="0"/>
              <a:t> </a:t>
            </a:r>
            <a:r>
              <a:rPr lang="vi-VN" dirty="0" err="1"/>
              <a:t>bài</a:t>
            </a:r>
            <a:r>
              <a:rPr lang="vi-VN" dirty="0"/>
              <a:t> </a:t>
            </a:r>
            <a:r>
              <a:rPr lang="vi-VN" dirty="0" err="1"/>
              <a:t>toán</a:t>
            </a:r>
            <a:r>
              <a:rPr lang="vi-VN" dirty="0"/>
              <a:t> phân </a:t>
            </a:r>
            <a:r>
              <a:rPr lang="vi-VN" dirty="0" err="1"/>
              <a:t>loại</a:t>
            </a:r>
            <a:r>
              <a:rPr lang="vi-VN" dirty="0"/>
              <a:t>. Thay </a:t>
            </a:r>
            <a:r>
              <a:rPr lang="vi-VN" dirty="0" err="1"/>
              <a:t>vì</a:t>
            </a:r>
            <a:r>
              <a:rPr lang="vi-VN" dirty="0"/>
              <a:t> </a:t>
            </a:r>
            <a:r>
              <a:rPr lang="vi-VN" dirty="0" err="1"/>
              <a:t>dự</a:t>
            </a:r>
            <a:r>
              <a:rPr lang="vi-VN" dirty="0"/>
              <a:t> </a:t>
            </a:r>
            <a:r>
              <a:rPr lang="vi-VN" dirty="0" err="1"/>
              <a:t>đoán</a:t>
            </a:r>
            <a:r>
              <a:rPr lang="vi-VN" dirty="0"/>
              <a:t> </a:t>
            </a:r>
            <a:r>
              <a:rPr lang="vi-VN" dirty="0" err="1"/>
              <a:t>một</a:t>
            </a:r>
            <a:r>
              <a:rPr lang="vi-VN" dirty="0"/>
              <a:t> </a:t>
            </a:r>
            <a:r>
              <a:rPr lang="vi-VN" dirty="0" err="1"/>
              <a:t>giá</a:t>
            </a:r>
            <a:r>
              <a:rPr lang="vi-VN" dirty="0"/>
              <a:t> </a:t>
            </a:r>
            <a:r>
              <a:rPr lang="vi-VN" dirty="0" err="1"/>
              <a:t>trị</a:t>
            </a:r>
            <a:r>
              <a:rPr lang="vi-VN" dirty="0"/>
              <a:t> liên </a:t>
            </a:r>
            <a:r>
              <a:rPr lang="vi-VN" dirty="0" err="1"/>
              <a:t>tục</a:t>
            </a:r>
            <a:r>
              <a:rPr lang="vi-VN" dirty="0"/>
              <a:t> như trong </a:t>
            </a:r>
            <a:r>
              <a:rPr lang="vi-VN" dirty="0" err="1"/>
              <a:t>hồi</a:t>
            </a:r>
            <a:r>
              <a:rPr lang="vi-VN" dirty="0"/>
              <a:t> quy </a:t>
            </a:r>
            <a:r>
              <a:rPr lang="vi-VN" dirty="0" err="1"/>
              <a:t>tuyến</a:t>
            </a:r>
            <a:r>
              <a:rPr lang="vi-VN" dirty="0"/>
              <a:t> </a:t>
            </a:r>
            <a:r>
              <a:rPr lang="vi-VN" dirty="0" err="1"/>
              <a:t>tính</a:t>
            </a:r>
            <a:r>
              <a:rPr lang="vi-VN" dirty="0"/>
              <a:t>, </a:t>
            </a:r>
            <a:r>
              <a:rPr lang="vi-VN" dirty="0" err="1"/>
              <a:t>Logistic</a:t>
            </a:r>
            <a:r>
              <a:rPr lang="vi-VN" dirty="0"/>
              <a:t> </a:t>
            </a:r>
            <a:r>
              <a:rPr lang="vi-VN" dirty="0" err="1"/>
              <a:t>Regression</a:t>
            </a:r>
            <a:r>
              <a:rPr lang="vi-VN" dirty="0"/>
              <a:t> </a:t>
            </a:r>
            <a:r>
              <a:rPr lang="vi-VN" dirty="0" err="1"/>
              <a:t>sử</a:t>
            </a:r>
            <a:r>
              <a:rPr lang="vi-VN" dirty="0"/>
              <a:t> </a:t>
            </a:r>
            <a:r>
              <a:rPr lang="vi-VN" dirty="0" err="1"/>
              <a:t>dụng</a:t>
            </a:r>
            <a:r>
              <a:rPr lang="vi-VN" dirty="0"/>
              <a:t> </a:t>
            </a:r>
            <a:r>
              <a:rPr lang="vi-VN" dirty="0" err="1"/>
              <a:t>một</a:t>
            </a:r>
            <a:r>
              <a:rPr lang="vi-VN" dirty="0"/>
              <a:t> </a:t>
            </a:r>
            <a:r>
              <a:rPr lang="vi-VN" dirty="0" err="1"/>
              <a:t>hàm</a:t>
            </a:r>
            <a:r>
              <a:rPr lang="vi-VN" dirty="0"/>
              <a:t> </a:t>
            </a:r>
            <a:r>
              <a:rPr lang="vi-VN" dirty="0" err="1"/>
              <a:t>sigmoid</a:t>
            </a:r>
            <a:r>
              <a:rPr lang="vi-VN" dirty="0"/>
              <a:t> </a:t>
            </a:r>
            <a:r>
              <a:rPr lang="vi-VN" dirty="0" err="1"/>
              <a:t>để</a:t>
            </a:r>
            <a:r>
              <a:rPr lang="vi-VN" dirty="0"/>
              <a:t> </a:t>
            </a:r>
            <a:r>
              <a:rPr lang="vi-VN" dirty="0" err="1"/>
              <a:t>dự</a:t>
            </a:r>
            <a:r>
              <a:rPr lang="vi-VN" dirty="0"/>
              <a:t> </a:t>
            </a:r>
            <a:r>
              <a:rPr lang="vi-VN" dirty="0" err="1"/>
              <a:t>đoán</a:t>
            </a:r>
            <a:r>
              <a:rPr lang="vi-VN" dirty="0"/>
              <a:t> </a:t>
            </a:r>
            <a:r>
              <a:rPr lang="vi-VN" dirty="0" err="1"/>
              <a:t>xác</a:t>
            </a:r>
            <a:r>
              <a:rPr lang="vi-VN" dirty="0"/>
              <a:t> </a:t>
            </a:r>
            <a:r>
              <a:rPr lang="vi-VN" dirty="0" err="1"/>
              <a:t>suất</a:t>
            </a:r>
            <a:r>
              <a:rPr lang="vi-VN" dirty="0"/>
              <a:t> </a:t>
            </a:r>
            <a:r>
              <a:rPr lang="vi-VN" dirty="0" err="1"/>
              <a:t>của</a:t>
            </a:r>
            <a:r>
              <a:rPr lang="vi-VN" dirty="0"/>
              <a:t> </a:t>
            </a:r>
            <a:r>
              <a:rPr lang="vi-VN" dirty="0" err="1"/>
              <a:t>một</a:t>
            </a:r>
            <a:r>
              <a:rPr lang="vi-VN" dirty="0"/>
              <a:t> </a:t>
            </a:r>
            <a:r>
              <a:rPr lang="vi-VN" dirty="0" err="1"/>
              <a:t>lớp</a:t>
            </a:r>
            <a:r>
              <a:rPr lang="vi-VN" dirty="0"/>
              <a:t>.</a:t>
            </a:r>
          </a:p>
          <a:p>
            <a:pPr lvl="1"/>
            <a:r>
              <a:rPr lang="vi-VN" b="1" dirty="0" err="1"/>
              <a:t>Hàm</a:t>
            </a:r>
            <a:r>
              <a:rPr lang="vi-VN" b="1" dirty="0"/>
              <a:t> </a:t>
            </a:r>
            <a:r>
              <a:rPr lang="vi-VN" b="1" dirty="0" err="1"/>
              <a:t>sigmoid</a:t>
            </a:r>
            <a:r>
              <a:rPr lang="vi-VN" dirty="0"/>
              <a:t> </a:t>
            </a:r>
            <a:r>
              <a:rPr lang="vi-VN" dirty="0" err="1"/>
              <a:t>được</a:t>
            </a:r>
            <a:r>
              <a:rPr lang="vi-VN" dirty="0"/>
              <a:t> </a:t>
            </a:r>
            <a:r>
              <a:rPr lang="vi-VN" dirty="0" err="1"/>
              <a:t>sử</a:t>
            </a:r>
            <a:r>
              <a:rPr lang="vi-VN" dirty="0"/>
              <a:t> </a:t>
            </a:r>
            <a:r>
              <a:rPr lang="vi-VN" dirty="0" err="1"/>
              <a:t>dụng</a:t>
            </a:r>
            <a:r>
              <a:rPr lang="vi-VN" dirty="0"/>
              <a:t> </a:t>
            </a:r>
            <a:r>
              <a:rPr lang="vi-VN" dirty="0" err="1"/>
              <a:t>để</a:t>
            </a:r>
            <a:r>
              <a:rPr lang="vi-VN" dirty="0"/>
              <a:t> </a:t>
            </a:r>
            <a:r>
              <a:rPr lang="vi-VN" dirty="0" err="1"/>
              <a:t>ánh</a:t>
            </a:r>
            <a:r>
              <a:rPr lang="vi-VN" dirty="0"/>
              <a:t> </a:t>
            </a:r>
            <a:r>
              <a:rPr lang="vi-VN" dirty="0" err="1"/>
              <a:t>xạ</a:t>
            </a:r>
            <a:r>
              <a:rPr lang="vi-VN" dirty="0"/>
              <a:t> </a:t>
            </a:r>
            <a:r>
              <a:rPr lang="vi-VN" dirty="0" err="1"/>
              <a:t>giá</a:t>
            </a:r>
            <a:r>
              <a:rPr lang="vi-VN" dirty="0"/>
              <a:t> </a:t>
            </a:r>
            <a:r>
              <a:rPr lang="vi-VN" dirty="0" err="1"/>
              <a:t>trị</a:t>
            </a:r>
            <a:r>
              <a:rPr lang="vi-VN" dirty="0"/>
              <a:t> </a:t>
            </a:r>
            <a:r>
              <a:rPr lang="vi-VN" dirty="0" err="1"/>
              <a:t>đầu</a:t>
            </a:r>
            <a:r>
              <a:rPr lang="vi-VN" dirty="0"/>
              <a:t> ra </a:t>
            </a:r>
            <a:r>
              <a:rPr lang="vi-VN" dirty="0" err="1"/>
              <a:t>tuyến</a:t>
            </a:r>
            <a:r>
              <a:rPr lang="vi-VN" dirty="0"/>
              <a:t> </a:t>
            </a:r>
            <a:r>
              <a:rPr lang="vi-VN" dirty="0" err="1"/>
              <a:t>tính</a:t>
            </a:r>
            <a:r>
              <a:rPr lang="vi-VN" dirty="0"/>
              <a:t> (</a:t>
            </a:r>
            <a:r>
              <a:rPr lang="vi-VN" dirty="0" err="1"/>
              <a:t>log-odds</a:t>
            </a:r>
            <a:r>
              <a:rPr lang="vi-VN" dirty="0"/>
              <a:t>) </a:t>
            </a:r>
            <a:r>
              <a:rPr lang="vi-VN" dirty="0" err="1"/>
              <a:t>vào</a:t>
            </a:r>
            <a:r>
              <a:rPr lang="vi-VN" dirty="0"/>
              <a:t> </a:t>
            </a:r>
            <a:r>
              <a:rPr lang="vi-VN" dirty="0" err="1"/>
              <a:t>khoảng</a:t>
            </a:r>
            <a:r>
              <a:rPr lang="vi-VN" dirty="0"/>
              <a:t> (0, 1), </a:t>
            </a:r>
            <a:r>
              <a:rPr lang="vi-VN" dirty="0" err="1"/>
              <a:t>giúp</a:t>
            </a:r>
            <a:r>
              <a:rPr lang="vi-VN" dirty="0"/>
              <a:t> </a:t>
            </a:r>
            <a:r>
              <a:rPr lang="vi-VN" dirty="0" err="1"/>
              <a:t>xác</a:t>
            </a:r>
            <a:r>
              <a:rPr lang="vi-VN" dirty="0"/>
              <a:t> </a:t>
            </a:r>
            <a:r>
              <a:rPr lang="vi-VN" dirty="0" err="1"/>
              <a:t>định</a:t>
            </a:r>
            <a:r>
              <a:rPr lang="vi-VN" dirty="0"/>
              <a:t> </a:t>
            </a:r>
            <a:r>
              <a:rPr lang="vi-VN" dirty="0" err="1"/>
              <a:t>xác</a:t>
            </a:r>
            <a:r>
              <a:rPr lang="vi-VN" dirty="0"/>
              <a:t> </a:t>
            </a:r>
            <a:r>
              <a:rPr lang="vi-VN" dirty="0" err="1"/>
              <a:t>suất</a:t>
            </a:r>
            <a:r>
              <a:rPr lang="vi-VN" dirty="0"/>
              <a:t> </a:t>
            </a:r>
            <a:r>
              <a:rPr lang="vi-VN" dirty="0" err="1"/>
              <a:t>của</a:t>
            </a:r>
            <a:r>
              <a:rPr lang="vi-VN" dirty="0"/>
              <a:t> </a:t>
            </a:r>
            <a:r>
              <a:rPr lang="vi-VN" dirty="0" err="1"/>
              <a:t>lớp</a:t>
            </a:r>
            <a:r>
              <a:rPr lang="vi-VN" dirty="0"/>
              <a:t> dương (</a:t>
            </a:r>
            <a:r>
              <a:rPr lang="vi-VN" dirty="0" err="1"/>
              <a:t>positive</a:t>
            </a:r>
            <a:r>
              <a:rPr lang="vi-VN" dirty="0"/>
              <a:t> </a:t>
            </a:r>
            <a:r>
              <a:rPr lang="vi-VN" dirty="0" err="1"/>
              <a:t>class</a:t>
            </a:r>
            <a:r>
              <a:rPr lang="vi-VN" dirty="0"/>
              <a:t>).</a:t>
            </a:r>
          </a:p>
          <a:p>
            <a:pPr lvl="1"/>
            <a:r>
              <a:rPr lang="vi-VN" dirty="0" err="1"/>
              <a:t>Quyết</a:t>
            </a:r>
            <a:r>
              <a:rPr lang="vi-VN" dirty="0"/>
              <a:t> </a:t>
            </a:r>
            <a:r>
              <a:rPr lang="vi-VN" dirty="0" err="1"/>
              <a:t>định</a:t>
            </a:r>
            <a:r>
              <a:rPr lang="vi-VN" dirty="0"/>
              <a:t> phân </a:t>
            </a:r>
            <a:r>
              <a:rPr lang="vi-VN" dirty="0" err="1"/>
              <a:t>loại</a:t>
            </a:r>
            <a:r>
              <a:rPr lang="vi-VN" dirty="0"/>
              <a:t> </a:t>
            </a:r>
            <a:r>
              <a:rPr lang="vi-VN" dirty="0" err="1"/>
              <a:t>cuối</a:t>
            </a:r>
            <a:r>
              <a:rPr lang="vi-VN" dirty="0"/>
              <a:t> </a:t>
            </a:r>
            <a:r>
              <a:rPr lang="vi-VN" dirty="0" err="1"/>
              <a:t>cùng</a:t>
            </a:r>
            <a:r>
              <a:rPr lang="vi-VN" dirty="0"/>
              <a:t> </a:t>
            </a:r>
            <a:r>
              <a:rPr lang="vi-VN" dirty="0" err="1"/>
              <a:t>được</a:t>
            </a:r>
            <a:r>
              <a:rPr lang="vi-VN" dirty="0"/>
              <a:t> đưa ra </a:t>
            </a:r>
            <a:r>
              <a:rPr lang="vi-VN" dirty="0" err="1"/>
              <a:t>bằng</a:t>
            </a:r>
            <a:r>
              <a:rPr lang="vi-VN" dirty="0"/>
              <a:t> </a:t>
            </a:r>
            <a:r>
              <a:rPr lang="vi-VN" dirty="0" err="1"/>
              <a:t>cách</a:t>
            </a:r>
            <a:r>
              <a:rPr lang="vi-VN" dirty="0"/>
              <a:t> so </a:t>
            </a:r>
            <a:r>
              <a:rPr lang="vi-VN" dirty="0" err="1"/>
              <a:t>sánh</a:t>
            </a:r>
            <a:r>
              <a:rPr lang="vi-VN" dirty="0"/>
              <a:t> </a:t>
            </a:r>
            <a:r>
              <a:rPr lang="vi-VN" dirty="0" err="1"/>
              <a:t>xác</a:t>
            </a:r>
            <a:r>
              <a:rPr lang="vi-VN" dirty="0"/>
              <a:t> </a:t>
            </a:r>
            <a:r>
              <a:rPr lang="vi-VN" dirty="0" err="1"/>
              <a:t>suất</a:t>
            </a:r>
            <a:r>
              <a:rPr lang="vi-VN" dirty="0"/>
              <a:t> </a:t>
            </a:r>
            <a:r>
              <a:rPr lang="vi-VN" dirty="0" err="1"/>
              <a:t>này</a:t>
            </a:r>
            <a:r>
              <a:rPr lang="vi-VN" dirty="0"/>
              <a:t> </a:t>
            </a:r>
            <a:r>
              <a:rPr lang="vi-VN" dirty="0" err="1"/>
              <a:t>với</a:t>
            </a:r>
            <a:r>
              <a:rPr lang="vi-VN" dirty="0"/>
              <a:t> </a:t>
            </a:r>
            <a:r>
              <a:rPr lang="vi-VN" dirty="0" err="1"/>
              <a:t>một</a:t>
            </a:r>
            <a:r>
              <a:rPr lang="vi-VN" dirty="0"/>
              <a:t> </a:t>
            </a:r>
            <a:r>
              <a:rPr lang="vi-VN" dirty="0" err="1"/>
              <a:t>ngưỡng</a:t>
            </a:r>
            <a:r>
              <a:rPr lang="vi-VN" dirty="0"/>
              <a:t> (</a:t>
            </a:r>
            <a:r>
              <a:rPr lang="vi-VN" dirty="0" err="1"/>
              <a:t>thường</a:t>
            </a:r>
            <a:r>
              <a:rPr lang="vi-VN" dirty="0"/>
              <a:t> </a:t>
            </a:r>
            <a:r>
              <a:rPr lang="vi-VN" dirty="0" err="1"/>
              <a:t>là</a:t>
            </a:r>
            <a:r>
              <a:rPr lang="vi-VN" dirty="0"/>
              <a:t> 0.5).</a:t>
            </a:r>
          </a:p>
          <a:p>
            <a:r>
              <a:rPr lang="vi-VN" b="1" dirty="0"/>
              <a:t>2. </a:t>
            </a:r>
            <a:r>
              <a:rPr lang="vi-VN" b="1" dirty="0" err="1"/>
              <a:t>Decision</a:t>
            </a:r>
            <a:r>
              <a:rPr lang="vi-VN" b="1" dirty="0"/>
              <a:t> </a:t>
            </a:r>
            <a:r>
              <a:rPr lang="vi-VN" b="1" dirty="0" err="1"/>
              <a:t>Trees</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Decision</a:t>
            </a:r>
            <a:r>
              <a:rPr lang="vi-VN" dirty="0"/>
              <a:t> </a:t>
            </a:r>
            <a:r>
              <a:rPr lang="vi-VN" dirty="0" err="1"/>
              <a:t>Trees</a:t>
            </a:r>
            <a:r>
              <a:rPr lang="vi-VN" dirty="0"/>
              <a:t> phân chia </a:t>
            </a:r>
            <a:r>
              <a:rPr lang="vi-VN" dirty="0" err="1"/>
              <a:t>dữ</a:t>
            </a:r>
            <a:r>
              <a:rPr lang="vi-VN" dirty="0"/>
              <a:t> </a:t>
            </a:r>
            <a:r>
              <a:rPr lang="vi-VN" dirty="0" err="1"/>
              <a:t>liệu</a:t>
            </a:r>
            <a:r>
              <a:rPr lang="vi-VN" dirty="0"/>
              <a:t> theo </a:t>
            </a:r>
            <a:r>
              <a:rPr lang="vi-VN" dirty="0" err="1"/>
              <a:t>cách</a:t>
            </a:r>
            <a:r>
              <a:rPr lang="vi-VN" dirty="0"/>
              <a:t> </a:t>
            </a:r>
            <a:r>
              <a:rPr lang="vi-VN" dirty="0" err="1"/>
              <a:t>đệ</a:t>
            </a:r>
            <a:r>
              <a:rPr lang="vi-VN" dirty="0"/>
              <a:t> quy </a:t>
            </a:r>
            <a:r>
              <a:rPr lang="vi-VN" dirty="0" err="1"/>
              <a:t>thành</a:t>
            </a:r>
            <a:r>
              <a:rPr lang="vi-VN" dirty="0"/>
              <a:t> </a:t>
            </a:r>
            <a:r>
              <a:rPr lang="vi-VN" dirty="0" err="1"/>
              <a:t>các</a:t>
            </a:r>
            <a:r>
              <a:rPr lang="vi-VN" dirty="0"/>
              <a:t> </a:t>
            </a:r>
            <a:r>
              <a:rPr lang="vi-VN" dirty="0" err="1"/>
              <a:t>tập</a:t>
            </a:r>
            <a:r>
              <a:rPr lang="vi-VN" dirty="0"/>
              <a:t> con </a:t>
            </a:r>
            <a:r>
              <a:rPr lang="vi-VN" dirty="0" err="1"/>
              <a:t>nhỏ</a:t>
            </a:r>
            <a:r>
              <a:rPr lang="vi-VN" dirty="0"/>
              <a:t> hơn </a:t>
            </a:r>
            <a:r>
              <a:rPr lang="vi-VN" dirty="0" err="1"/>
              <a:t>dựa</a:t>
            </a:r>
            <a:r>
              <a:rPr lang="vi-VN" dirty="0"/>
              <a:t> trên </a:t>
            </a:r>
            <a:r>
              <a:rPr lang="vi-VN" dirty="0" err="1"/>
              <a:t>các</a:t>
            </a:r>
            <a:r>
              <a:rPr lang="vi-VN" dirty="0"/>
              <a:t> </a:t>
            </a:r>
            <a:r>
              <a:rPr lang="vi-VN" dirty="0" err="1"/>
              <a:t>đặc</a:t>
            </a:r>
            <a:r>
              <a:rPr lang="vi-VN" dirty="0"/>
              <a:t> trưng. </a:t>
            </a:r>
            <a:r>
              <a:rPr lang="vi-VN" dirty="0" err="1"/>
              <a:t>Mỗi</a:t>
            </a:r>
            <a:r>
              <a:rPr lang="vi-VN" dirty="0"/>
              <a:t> </a:t>
            </a:r>
            <a:r>
              <a:rPr lang="vi-VN" dirty="0" err="1"/>
              <a:t>lần</a:t>
            </a:r>
            <a:r>
              <a:rPr lang="vi-VN" dirty="0"/>
              <a:t> chia (</a:t>
            </a:r>
            <a:r>
              <a:rPr lang="vi-VN" dirty="0" err="1"/>
              <a:t>split</a:t>
            </a:r>
            <a:r>
              <a:rPr lang="vi-VN" dirty="0"/>
              <a:t>) </a:t>
            </a:r>
            <a:r>
              <a:rPr lang="vi-VN" dirty="0" err="1"/>
              <a:t>được</a:t>
            </a:r>
            <a:r>
              <a:rPr lang="vi-VN" dirty="0"/>
              <a:t> </a:t>
            </a:r>
            <a:r>
              <a:rPr lang="vi-VN" dirty="0" err="1"/>
              <a:t>thực</a:t>
            </a:r>
            <a:r>
              <a:rPr lang="vi-VN" dirty="0"/>
              <a:t> </a:t>
            </a:r>
            <a:r>
              <a:rPr lang="vi-VN" dirty="0" err="1"/>
              <a:t>hiện</a:t>
            </a:r>
            <a:r>
              <a:rPr lang="vi-VN" dirty="0"/>
              <a:t> </a:t>
            </a:r>
            <a:r>
              <a:rPr lang="vi-VN" dirty="0" err="1"/>
              <a:t>dựa</a:t>
            </a:r>
            <a:r>
              <a:rPr lang="vi-VN" dirty="0"/>
              <a:t> trên tiêu </a:t>
            </a:r>
            <a:r>
              <a:rPr lang="vi-VN" dirty="0" err="1"/>
              <a:t>chí</a:t>
            </a:r>
            <a:r>
              <a:rPr lang="vi-VN" dirty="0"/>
              <a:t> như </a:t>
            </a:r>
            <a:r>
              <a:rPr lang="vi-VN" b="1" dirty="0" err="1"/>
              <a:t>Gini</a:t>
            </a:r>
            <a:r>
              <a:rPr lang="vi-VN" b="1" dirty="0"/>
              <a:t> </a:t>
            </a:r>
            <a:r>
              <a:rPr lang="vi-VN" b="1" dirty="0" err="1"/>
              <a:t>impurity</a:t>
            </a:r>
            <a:r>
              <a:rPr lang="vi-VN" dirty="0"/>
              <a:t> </a:t>
            </a:r>
            <a:r>
              <a:rPr lang="vi-VN" dirty="0" err="1"/>
              <a:t>hoặc</a:t>
            </a:r>
            <a:r>
              <a:rPr lang="vi-VN" dirty="0"/>
              <a:t> </a:t>
            </a:r>
            <a:r>
              <a:rPr lang="vi-VN" b="1" dirty="0" err="1"/>
              <a:t>Entropy</a:t>
            </a:r>
            <a:r>
              <a:rPr lang="vi-VN" dirty="0"/>
              <a:t> </a:t>
            </a:r>
            <a:r>
              <a:rPr lang="vi-VN" dirty="0" err="1"/>
              <a:t>nhằm</a:t>
            </a:r>
            <a:r>
              <a:rPr lang="vi-VN" dirty="0"/>
              <a:t> </a:t>
            </a:r>
            <a:r>
              <a:rPr lang="vi-VN" dirty="0" err="1"/>
              <a:t>mục</a:t>
            </a:r>
            <a:r>
              <a:rPr lang="vi-VN" dirty="0"/>
              <a:t> tiêu </a:t>
            </a:r>
            <a:r>
              <a:rPr lang="vi-VN" dirty="0" err="1"/>
              <a:t>tối</a:t>
            </a:r>
            <a:r>
              <a:rPr lang="vi-VN" dirty="0"/>
              <a:t> ưu </a:t>
            </a:r>
            <a:r>
              <a:rPr lang="vi-VN" dirty="0" err="1"/>
              <a:t>hóa</a:t>
            </a:r>
            <a:r>
              <a:rPr lang="vi-VN" dirty="0"/>
              <a:t> </a:t>
            </a:r>
            <a:r>
              <a:rPr lang="vi-VN" dirty="0" err="1"/>
              <a:t>sự</a:t>
            </a:r>
            <a:r>
              <a:rPr lang="vi-VN" dirty="0"/>
              <a:t> phân </a:t>
            </a:r>
            <a:r>
              <a:rPr lang="vi-VN" dirty="0" err="1"/>
              <a:t>tách</a:t>
            </a:r>
            <a:r>
              <a:rPr lang="vi-VN" dirty="0"/>
              <a:t> </a:t>
            </a:r>
            <a:r>
              <a:rPr lang="vi-VN" dirty="0" err="1"/>
              <a:t>của</a:t>
            </a:r>
            <a:r>
              <a:rPr lang="vi-VN" dirty="0"/>
              <a:t> </a:t>
            </a:r>
            <a:r>
              <a:rPr lang="vi-VN" dirty="0" err="1"/>
              <a:t>các</a:t>
            </a:r>
            <a:r>
              <a:rPr lang="vi-VN" dirty="0"/>
              <a:t> </a:t>
            </a:r>
            <a:r>
              <a:rPr lang="vi-VN" dirty="0" err="1"/>
              <a:t>lớp</a:t>
            </a:r>
            <a:r>
              <a:rPr lang="vi-VN" dirty="0"/>
              <a:t>.</a:t>
            </a:r>
          </a:p>
          <a:p>
            <a:pPr lvl="1"/>
            <a:r>
              <a:rPr lang="vi-VN" dirty="0" err="1"/>
              <a:t>Mỗi</a:t>
            </a:r>
            <a:r>
              <a:rPr lang="vi-VN" dirty="0"/>
              <a:t> </a:t>
            </a:r>
            <a:r>
              <a:rPr lang="vi-VN" dirty="0" err="1"/>
              <a:t>nút</a:t>
            </a:r>
            <a:r>
              <a:rPr lang="vi-VN" dirty="0"/>
              <a:t> trong cây </a:t>
            </a:r>
            <a:r>
              <a:rPr lang="vi-VN" dirty="0" err="1"/>
              <a:t>đại</a:t>
            </a:r>
            <a:r>
              <a:rPr lang="vi-VN" dirty="0"/>
              <a:t> </a:t>
            </a:r>
            <a:r>
              <a:rPr lang="vi-VN" dirty="0" err="1"/>
              <a:t>diện</a:t>
            </a:r>
            <a:r>
              <a:rPr lang="vi-VN" dirty="0"/>
              <a:t> cho </a:t>
            </a:r>
            <a:r>
              <a:rPr lang="vi-VN" dirty="0" err="1"/>
              <a:t>một</a:t>
            </a:r>
            <a:r>
              <a:rPr lang="vi-VN" dirty="0"/>
              <a:t> </a:t>
            </a:r>
            <a:r>
              <a:rPr lang="vi-VN" dirty="0" err="1"/>
              <a:t>đặc</a:t>
            </a:r>
            <a:r>
              <a:rPr lang="vi-VN" dirty="0"/>
              <a:t> trưng trong </a:t>
            </a:r>
            <a:r>
              <a:rPr lang="vi-VN" dirty="0" err="1"/>
              <a:t>tập</a:t>
            </a:r>
            <a:r>
              <a:rPr lang="vi-VN" dirty="0"/>
              <a:t> </a:t>
            </a:r>
            <a:r>
              <a:rPr lang="vi-VN" dirty="0" err="1"/>
              <a:t>dữ</a:t>
            </a:r>
            <a:r>
              <a:rPr lang="vi-VN" dirty="0"/>
              <a:t> </a:t>
            </a:r>
            <a:r>
              <a:rPr lang="vi-VN" dirty="0" err="1"/>
              <a:t>liệu</a:t>
            </a:r>
            <a:r>
              <a:rPr lang="vi-VN" dirty="0"/>
              <a:t>, </a:t>
            </a:r>
            <a:r>
              <a:rPr lang="vi-VN" dirty="0" err="1"/>
              <a:t>mỗi</a:t>
            </a:r>
            <a:r>
              <a:rPr lang="vi-VN" dirty="0"/>
              <a:t> </a:t>
            </a:r>
            <a:r>
              <a:rPr lang="vi-VN" dirty="0" err="1"/>
              <a:t>nhánh</a:t>
            </a:r>
            <a:r>
              <a:rPr lang="vi-VN" dirty="0"/>
              <a:t> </a:t>
            </a:r>
            <a:r>
              <a:rPr lang="vi-VN" dirty="0" err="1"/>
              <a:t>đại</a:t>
            </a:r>
            <a:r>
              <a:rPr lang="vi-VN" dirty="0"/>
              <a:t> </a:t>
            </a:r>
            <a:r>
              <a:rPr lang="vi-VN" dirty="0" err="1"/>
              <a:t>diện</a:t>
            </a:r>
            <a:r>
              <a:rPr lang="vi-VN" dirty="0"/>
              <a:t> cho </a:t>
            </a:r>
            <a:r>
              <a:rPr lang="vi-VN" dirty="0" err="1"/>
              <a:t>một</a:t>
            </a:r>
            <a:r>
              <a:rPr lang="vi-VN" dirty="0"/>
              <a:t> </a:t>
            </a:r>
            <a:r>
              <a:rPr lang="vi-VN" dirty="0" err="1"/>
              <a:t>điều</a:t>
            </a:r>
            <a:r>
              <a:rPr lang="vi-VN" dirty="0"/>
              <a:t> </a:t>
            </a:r>
            <a:r>
              <a:rPr lang="vi-VN" dirty="0" err="1"/>
              <a:t>kiện</a:t>
            </a:r>
            <a:r>
              <a:rPr lang="vi-VN" dirty="0"/>
              <a:t> (</a:t>
            </a:r>
            <a:r>
              <a:rPr lang="vi-VN" dirty="0" err="1"/>
              <a:t>true</a:t>
            </a:r>
            <a:r>
              <a:rPr lang="vi-VN" dirty="0"/>
              <a:t>/</a:t>
            </a:r>
            <a:r>
              <a:rPr lang="vi-VN" dirty="0" err="1"/>
              <a:t>false</a:t>
            </a:r>
            <a:r>
              <a:rPr lang="vi-VN" dirty="0"/>
              <a:t>), </a:t>
            </a:r>
            <a:r>
              <a:rPr lang="vi-VN" dirty="0" err="1"/>
              <a:t>và</a:t>
            </a:r>
            <a:r>
              <a:rPr lang="vi-VN" dirty="0"/>
              <a:t> </a:t>
            </a:r>
            <a:r>
              <a:rPr lang="vi-VN" dirty="0" err="1"/>
              <a:t>mỗi</a:t>
            </a:r>
            <a:r>
              <a:rPr lang="vi-VN" dirty="0"/>
              <a:t> </a:t>
            </a:r>
            <a:r>
              <a:rPr lang="vi-VN" dirty="0" err="1"/>
              <a:t>lá</a:t>
            </a:r>
            <a:r>
              <a:rPr lang="vi-VN" dirty="0"/>
              <a:t> (</a:t>
            </a:r>
            <a:r>
              <a:rPr lang="vi-VN" dirty="0" err="1"/>
              <a:t>leaf</a:t>
            </a:r>
            <a:r>
              <a:rPr lang="vi-VN" dirty="0"/>
              <a:t>) </a:t>
            </a:r>
            <a:r>
              <a:rPr lang="vi-VN" dirty="0" err="1"/>
              <a:t>đại</a:t>
            </a:r>
            <a:r>
              <a:rPr lang="vi-VN" dirty="0"/>
              <a:t> </a:t>
            </a:r>
            <a:r>
              <a:rPr lang="vi-VN" dirty="0" err="1"/>
              <a:t>diện</a:t>
            </a:r>
            <a:r>
              <a:rPr lang="vi-VN" dirty="0"/>
              <a:t> cho </a:t>
            </a:r>
            <a:r>
              <a:rPr lang="vi-VN" dirty="0" err="1"/>
              <a:t>nhãn</a:t>
            </a:r>
            <a:r>
              <a:rPr lang="vi-VN" dirty="0"/>
              <a:t> phân </a:t>
            </a:r>
            <a:r>
              <a:rPr lang="vi-VN" dirty="0" err="1"/>
              <a:t>loại</a:t>
            </a:r>
            <a:r>
              <a:rPr lang="vi-VN" dirty="0"/>
              <a:t> </a:t>
            </a:r>
            <a:r>
              <a:rPr lang="vi-VN" dirty="0" err="1"/>
              <a:t>cuối</a:t>
            </a:r>
            <a:r>
              <a:rPr lang="vi-VN" dirty="0"/>
              <a:t> </a:t>
            </a:r>
            <a:r>
              <a:rPr lang="vi-VN" dirty="0" err="1"/>
              <a:t>cùng</a:t>
            </a:r>
            <a:r>
              <a:rPr lang="vi-VN" dirty="0"/>
              <a:t>.</a:t>
            </a:r>
          </a:p>
          <a:p>
            <a:pPr lvl="1"/>
            <a:r>
              <a:rPr lang="vi-VN" dirty="0" err="1"/>
              <a:t>Quá</a:t>
            </a:r>
            <a:r>
              <a:rPr lang="vi-VN" dirty="0"/>
              <a:t> </a:t>
            </a:r>
            <a:r>
              <a:rPr lang="vi-VN" dirty="0" err="1"/>
              <a:t>trình</a:t>
            </a:r>
            <a:r>
              <a:rPr lang="vi-VN" dirty="0"/>
              <a:t> </a:t>
            </a:r>
            <a:r>
              <a:rPr lang="vi-VN" dirty="0" err="1"/>
              <a:t>tiếp</a:t>
            </a:r>
            <a:r>
              <a:rPr lang="vi-VN" dirty="0"/>
              <a:t> </a:t>
            </a:r>
            <a:r>
              <a:rPr lang="vi-VN" dirty="0" err="1"/>
              <a:t>tục</a:t>
            </a:r>
            <a:r>
              <a:rPr lang="vi-VN" dirty="0"/>
              <a:t> cho </a:t>
            </a:r>
            <a:r>
              <a:rPr lang="vi-VN" dirty="0" err="1"/>
              <a:t>đến</a:t>
            </a:r>
            <a:r>
              <a:rPr lang="vi-VN" dirty="0"/>
              <a:t> khi </a:t>
            </a:r>
            <a:r>
              <a:rPr lang="vi-VN" dirty="0" err="1"/>
              <a:t>các</a:t>
            </a:r>
            <a:r>
              <a:rPr lang="vi-VN" dirty="0"/>
              <a:t> </a:t>
            </a:r>
            <a:r>
              <a:rPr lang="vi-VN" dirty="0" err="1"/>
              <a:t>lá</a:t>
            </a:r>
            <a:r>
              <a:rPr lang="vi-VN" dirty="0"/>
              <a:t> </a:t>
            </a:r>
            <a:r>
              <a:rPr lang="vi-VN" dirty="0" err="1"/>
              <a:t>chứa</a:t>
            </a:r>
            <a:r>
              <a:rPr lang="vi-VN" dirty="0"/>
              <a:t> </a:t>
            </a:r>
            <a:r>
              <a:rPr lang="vi-VN" dirty="0" err="1"/>
              <a:t>các</a:t>
            </a:r>
            <a:r>
              <a:rPr lang="vi-VN" dirty="0"/>
              <a:t> </a:t>
            </a:r>
            <a:r>
              <a:rPr lang="vi-VN" dirty="0" err="1"/>
              <a:t>mẫu</a:t>
            </a:r>
            <a:r>
              <a:rPr lang="vi-VN" dirty="0"/>
              <a:t> </a:t>
            </a:r>
            <a:r>
              <a:rPr lang="vi-VN" dirty="0" err="1"/>
              <a:t>từ</a:t>
            </a:r>
            <a:r>
              <a:rPr lang="vi-VN" dirty="0"/>
              <a:t> </a:t>
            </a:r>
            <a:r>
              <a:rPr lang="vi-VN" dirty="0" err="1"/>
              <a:t>một</a:t>
            </a:r>
            <a:r>
              <a:rPr lang="vi-VN" dirty="0"/>
              <a:t> </a:t>
            </a:r>
            <a:r>
              <a:rPr lang="vi-VN" dirty="0" err="1"/>
              <a:t>lớp</a:t>
            </a:r>
            <a:r>
              <a:rPr lang="vi-VN" dirty="0"/>
              <a:t> duy </a:t>
            </a:r>
            <a:r>
              <a:rPr lang="vi-VN" dirty="0" err="1"/>
              <a:t>nhất</a:t>
            </a:r>
            <a:r>
              <a:rPr lang="vi-VN" dirty="0"/>
              <a:t> </a:t>
            </a:r>
            <a:r>
              <a:rPr lang="vi-VN" dirty="0" err="1"/>
              <a:t>hoặc</a:t>
            </a:r>
            <a:r>
              <a:rPr lang="vi-VN" dirty="0"/>
              <a:t> không </a:t>
            </a:r>
            <a:r>
              <a:rPr lang="vi-VN" dirty="0" err="1"/>
              <a:t>thể</a:t>
            </a:r>
            <a:r>
              <a:rPr lang="vi-VN" dirty="0"/>
              <a:t> </a:t>
            </a:r>
            <a:r>
              <a:rPr lang="vi-VN" dirty="0" err="1"/>
              <a:t>tiếp</a:t>
            </a:r>
            <a:r>
              <a:rPr lang="vi-VN" dirty="0"/>
              <a:t> </a:t>
            </a:r>
            <a:r>
              <a:rPr lang="vi-VN" dirty="0" err="1"/>
              <a:t>tục</a:t>
            </a:r>
            <a:r>
              <a:rPr lang="vi-VN" dirty="0"/>
              <a:t> phân chia thêm </a:t>
            </a:r>
            <a:r>
              <a:rPr lang="vi-VN" dirty="0" err="1"/>
              <a:t>nữa</a:t>
            </a:r>
            <a:r>
              <a:rPr lang="vi-VN" dirty="0"/>
              <a:t>.</a:t>
            </a:r>
          </a:p>
          <a:p>
            <a:r>
              <a:rPr lang="vi-VN" b="1" dirty="0"/>
              <a:t>3. </a:t>
            </a:r>
            <a:r>
              <a:rPr lang="vi-VN" b="1" dirty="0" err="1"/>
              <a:t>Support</a:t>
            </a:r>
            <a:r>
              <a:rPr lang="vi-VN" b="1" dirty="0"/>
              <a:t> </a:t>
            </a:r>
            <a:r>
              <a:rPr lang="vi-VN" b="1" dirty="0" err="1"/>
              <a:t>Vector</a:t>
            </a:r>
            <a:r>
              <a:rPr lang="vi-VN" b="1" dirty="0"/>
              <a:t> </a:t>
            </a:r>
            <a:r>
              <a:rPr lang="vi-VN" b="1" dirty="0" err="1"/>
              <a:t>Machines</a:t>
            </a:r>
            <a:r>
              <a:rPr lang="vi-VN" b="1" dirty="0"/>
              <a:t> (SVM)</a:t>
            </a:r>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a:t>SVM </a:t>
            </a:r>
            <a:r>
              <a:rPr lang="vi-VN" dirty="0" err="1"/>
              <a:t>tìm</a:t>
            </a:r>
            <a:r>
              <a:rPr lang="vi-VN" dirty="0"/>
              <a:t> </a:t>
            </a:r>
            <a:r>
              <a:rPr lang="vi-VN" dirty="0" err="1"/>
              <a:t>cách</a:t>
            </a:r>
            <a:r>
              <a:rPr lang="vi-VN" dirty="0"/>
              <a:t> </a:t>
            </a:r>
            <a:r>
              <a:rPr lang="vi-VN" dirty="0" err="1"/>
              <a:t>xác</a:t>
            </a:r>
            <a:r>
              <a:rPr lang="vi-VN" dirty="0"/>
              <a:t> </a:t>
            </a:r>
            <a:r>
              <a:rPr lang="vi-VN" dirty="0" err="1"/>
              <a:t>định</a:t>
            </a:r>
            <a:r>
              <a:rPr lang="vi-VN" dirty="0"/>
              <a:t> </a:t>
            </a:r>
            <a:r>
              <a:rPr lang="vi-VN" dirty="0" err="1"/>
              <a:t>một</a:t>
            </a:r>
            <a:r>
              <a:rPr lang="vi-VN" dirty="0"/>
              <a:t> </a:t>
            </a:r>
            <a:r>
              <a:rPr lang="vi-VN" b="1" dirty="0"/>
              <a:t>siêu </a:t>
            </a:r>
            <a:r>
              <a:rPr lang="vi-VN" b="1" dirty="0" err="1"/>
              <a:t>phẳng</a:t>
            </a:r>
            <a:r>
              <a:rPr lang="vi-VN" b="1" dirty="0"/>
              <a:t> (</a:t>
            </a:r>
            <a:r>
              <a:rPr lang="vi-VN" b="1" dirty="0" err="1"/>
              <a:t>hyperplane</a:t>
            </a:r>
            <a:r>
              <a:rPr lang="vi-VN" b="1" dirty="0"/>
              <a:t>)</a:t>
            </a:r>
            <a:r>
              <a:rPr lang="vi-VN" dirty="0"/>
              <a:t> phân </a:t>
            </a:r>
            <a:r>
              <a:rPr lang="vi-VN" dirty="0" err="1"/>
              <a:t>tách</a:t>
            </a:r>
            <a:r>
              <a:rPr lang="vi-VN" dirty="0"/>
              <a:t> </a:t>
            </a:r>
            <a:r>
              <a:rPr lang="vi-VN" dirty="0" err="1"/>
              <a:t>tốt</a:t>
            </a:r>
            <a:r>
              <a:rPr lang="vi-VN" dirty="0"/>
              <a:t> </a:t>
            </a:r>
            <a:r>
              <a:rPr lang="vi-VN" dirty="0" err="1"/>
              <a:t>nhất</a:t>
            </a:r>
            <a:r>
              <a:rPr lang="vi-VN" dirty="0"/>
              <a:t> </a:t>
            </a:r>
            <a:r>
              <a:rPr lang="vi-VN" dirty="0" err="1"/>
              <a:t>giữa</a:t>
            </a:r>
            <a:r>
              <a:rPr lang="vi-VN" dirty="0"/>
              <a:t> </a:t>
            </a:r>
            <a:r>
              <a:rPr lang="vi-VN" dirty="0" err="1"/>
              <a:t>các</a:t>
            </a:r>
            <a:r>
              <a:rPr lang="vi-VN" dirty="0"/>
              <a:t> </a:t>
            </a:r>
            <a:r>
              <a:rPr lang="vi-VN" dirty="0" err="1"/>
              <a:t>lớp</a:t>
            </a:r>
            <a:r>
              <a:rPr lang="vi-VN" dirty="0"/>
              <a:t> </a:t>
            </a:r>
            <a:r>
              <a:rPr lang="vi-VN" dirty="0" err="1"/>
              <a:t>dữ</a:t>
            </a:r>
            <a:r>
              <a:rPr lang="vi-VN" dirty="0"/>
              <a:t> </a:t>
            </a:r>
            <a:r>
              <a:rPr lang="vi-VN" dirty="0" err="1"/>
              <a:t>liệu</a:t>
            </a:r>
            <a:r>
              <a:rPr lang="vi-VN" dirty="0"/>
              <a:t> trong không gian </a:t>
            </a:r>
            <a:r>
              <a:rPr lang="vi-VN" dirty="0" err="1"/>
              <a:t>nhiều</a:t>
            </a:r>
            <a:r>
              <a:rPr lang="vi-VN" dirty="0"/>
              <a:t> </a:t>
            </a:r>
            <a:r>
              <a:rPr lang="vi-VN" dirty="0" err="1"/>
              <a:t>chiều</a:t>
            </a:r>
            <a:r>
              <a:rPr lang="vi-VN" dirty="0"/>
              <a:t>.</a:t>
            </a:r>
          </a:p>
          <a:p>
            <a:pPr lvl="1"/>
            <a:r>
              <a:rPr lang="vi-VN" dirty="0" err="1"/>
              <a:t>Các</a:t>
            </a:r>
            <a:r>
              <a:rPr lang="vi-VN" dirty="0"/>
              <a:t> </a:t>
            </a:r>
            <a:r>
              <a:rPr lang="vi-VN" dirty="0" err="1"/>
              <a:t>điểm</a:t>
            </a:r>
            <a:r>
              <a:rPr lang="vi-VN" dirty="0"/>
              <a:t> </a:t>
            </a:r>
            <a:r>
              <a:rPr lang="vi-VN" dirty="0" err="1"/>
              <a:t>dữ</a:t>
            </a:r>
            <a:r>
              <a:rPr lang="vi-VN" dirty="0"/>
              <a:t> </a:t>
            </a:r>
            <a:r>
              <a:rPr lang="vi-VN" dirty="0" err="1"/>
              <a:t>liệu</a:t>
            </a:r>
            <a:r>
              <a:rPr lang="vi-VN" dirty="0"/>
              <a:t> </a:t>
            </a:r>
            <a:r>
              <a:rPr lang="vi-VN" dirty="0" err="1"/>
              <a:t>gần</a:t>
            </a:r>
            <a:r>
              <a:rPr lang="vi-VN" dirty="0"/>
              <a:t> siêu </a:t>
            </a:r>
            <a:r>
              <a:rPr lang="vi-VN" dirty="0" err="1"/>
              <a:t>phẳng</a:t>
            </a:r>
            <a:r>
              <a:rPr lang="vi-VN" dirty="0"/>
              <a:t> </a:t>
            </a:r>
            <a:r>
              <a:rPr lang="vi-VN" dirty="0" err="1"/>
              <a:t>nhất</a:t>
            </a:r>
            <a:r>
              <a:rPr lang="vi-VN" dirty="0"/>
              <a:t> </a:t>
            </a:r>
            <a:r>
              <a:rPr lang="vi-VN" dirty="0" err="1"/>
              <a:t>được</a:t>
            </a:r>
            <a:r>
              <a:rPr lang="vi-VN" dirty="0"/>
              <a:t> </a:t>
            </a:r>
            <a:r>
              <a:rPr lang="vi-VN" dirty="0" err="1"/>
              <a:t>gọi</a:t>
            </a:r>
            <a:r>
              <a:rPr lang="vi-VN" dirty="0"/>
              <a:t> </a:t>
            </a:r>
            <a:r>
              <a:rPr lang="vi-VN" dirty="0" err="1"/>
              <a:t>là</a:t>
            </a:r>
            <a:r>
              <a:rPr lang="vi-VN" dirty="0"/>
              <a:t> </a:t>
            </a:r>
            <a:r>
              <a:rPr lang="vi-VN" b="1" dirty="0" err="1"/>
              <a:t>vector</a:t>
            </a:r>
            <a:r>
              <a:rPr lang="vi-VN" b="1" dirty="0"/>
              <a:t> </a:t>
            </a:r>
            <a:r>
              <a:rPr lang="vi-VN" b="1" dirty="0" err="1"/>
              <a:t>hỗ</a:t>
            </a:r>
            <a:r>
              <a:rPr lang="vi-VN" b="1" dirty="0"/>
              <a:t> </a:t>
            </a:r>
            <a:r>
              <a:rPr lang="vi-VN" b="1" dirty="0" err="1"/>
              <a:t>trợ</a:t>
            </a:r>
            <a:r>
              <a:rPr lang="vi-VN" b="1" dirty="0"/>
              <a:t> (</a:t>
            </a:r>
            <a:r>
              <a:rPr lang="vi-VN" b="1" dirty="0" err="1"/>
              <a:t>support</a:t>
            </a:r>
            <a:r>
              <a:rPr lang="vi-VN" b="1" dirty="0"/>
              <a:t> </a:t>
            </a:r>
            <a:r>
              <a:rPr lang="vi-VN" b="1" dirty="0" err="1"/>
              <a:t>vectors</a:t>
            </a:r>
            <a:r>
              <a:rPr lang="vi-VN" b="1" dirty="0"/>
              <a:t>)</a:t>
            </a:r>
            <a:r>
              <a:rPr lang="vi-VN" dirty="0"/>
              <a:t> </a:t>
            </a:r>
            <a:r>
              <a:rPr lang="vi-VN" dirty="0" err="1"/>
              <a:t>và</a:t>
            </a:r>
            <a:r>
              <a:rPr lang="vi-VN" dirty="0"/>
              <a:t> </a:t>
            </a:r>
            <a:r>
              <a:rPr lang="vi-VN" dirty="0" err="1"/>
              <a:t>chúng</a:t>
            </a:r>
            <a:r>
              <a:rPr lang="vi-VN" dirty="0"/>
              <a:t> </a:t>
            </a:r>
            <a:r>
              <a:rPr lang="vi-VN" dirty="0" err="1"/>
              <a:t>xác</a:t>
            </a:r>
            <a:r>
              <a:rPr lang="vi-VN" dirty="0"/>
              <a:t> </a:t>
            </a:r>
            <a:r>
              <a:rPr lang="vi-VN" dirty="0" err="1"/>
              <a:t>định</a:t>
            </a:r>
            <a:r>
              <a:rPr lang="vi-VN" dirty="0"/>
              <a:t> </a:t>
            </a:r>
            <a:r>
              <a:rPr lang="vi-VN" dirty="0" err="1"/>
              <a:t>vị</a:t>
            </a:r>
            <a:r>
              <a:rPr lang="vi-VN" dirty="0"/>
              <a:t> </a:t>
            </a:r>
            <a:r>
              <a:rPr lang="vi-VN" dirty="0" err="1"/>
              <a:t>trí</a:t>
            </a:r>
            <a:r>
              <a:rPr lang="vi-VN" dirty="0"/>
              <a:t> </a:t>
            </a:r>
            <a:r>
              <a:rPr lang="vi-VN" dirty="0" err="1"/>
              <a:t>của</a:t>
            </a:r>
            <a:r>
              <a:rPr lang="vi-VN" dirty="0"/>
              <a:t> siêu </a:t>
            </a:r>
            <a:r>
              <a:rPr lang="vi-VN" dirty="0" err="1"/>
              <a:t>phẳng</a:t>
            </a:r>
            <a:r>
              <a:rPr lang="vi-VN" dirty="0"/>
              <a:t> </a:t>
            </a:r>
            <a:r>
              <a:rPr lang="vi-VN" dirty="0" err="1"/>
              <a:t>này</a:t>
            </a:r>
            <a:r>
              <a:rPr lang="vi-VN" dirty="0"/>
              <a:t>.</a:t>
            </a:r>
          </a:p>
          <a:p>
            <a:pPr lvl="1"/>
            <a:r>
              <a:rPr lang="vi-VN" dirty="0" err="1"/>
              <a:t>Mục</a:t>
            </a:r>
            <a:r>
              <a:rPr lang="vi-VN" dirty="0"/>
              <a:t> tiêu </a:t>
            </a:r>
            <a:r>
              <a:rPr lang="vi-VN" dirty="0" err="1"/>
              <a:t>của</a:t>
            </a:r>
            <a:r>
              <a:rPr lang="vi-VN" dirty="0"/>
              <a:t> SVM </a:t>
            </a:r>
            <a:r>
              <a:rPr lang="vi-VN" dirty="0" err="1"/>
              <a:t>là</a:t>
            </a:r>
            <a:r>
              <a:rPr lang="vi-VN" dirty="0"/>
              <a:t> </a:t>
            </a:r>
            <a:r>
              <a:rPr lang="vi-VN" dirty="0" err="1"/>
              <a:t>tối</a:t>
            </a:r>
            <a:r>
              <a:rPr lang="vi-VN" dirty="0"/>
              <a:t> đa </a:t>
            </a:r>
            <a:r>
              <a:rPr lang="vi-VN" dirty="0" err="1"/>
              <a:t>hóa</a:t>
            </a:r>
            <a:r>
              <a:rPr lang="vi-VN" dirty="0"/>
              <a:t> </a:t>
            </a:r>
            <a:r>
              <a:rPr lang="vi-VN" dirty="0" err="1"/>
              <a:t>khoảng</a:t>
            </a:r>
            <a:r>
              <a:rPr lang="vi-VN" dirty="0"/>
              <a:t> </a:t>
            </a:r>
            <a:r>
              <a:rPr lang="vi-VN" dirty="0" err="1"/>
              <a:t>cách</a:t>
            </a:r>
            <a:r>
              <a:rPr lang="vi-VN" dirty="0"/>
              <a:t> (</a:t>
            </a:r>
            <a:r>
              <a:rPr lang="vi-VN" dirty="0" err="1"/>
              <a:t>margin</a:t>
            </a:r>
            <a:r>
              <a:rPr lang="vi-VN" dirty="0"/>
              <a:t>) </a:t>
            </a:r>
            <a:r>
              <a:rPr lang="vi-VN" dirty="0" err="1"/>
              <a:t>giữa</a:t>
            </a:r>
            <a:r>
              <a:rPr lang="vi-VN" dirty="0"/>
              <a:t> siêu </a:t>
            </a:r>
            <a:r>
              <a:rPr lang="vi-VN" dirty="0" err="1"/>
              <a:t>phẳng</a:t>
            </a:r>
            <a:r>
              <a:rPr lang="vi-VN" dirty="0"/>
              <a:t> </a:t>
            </a:r>
            <a:r>
              <a:rPr lang="vi-VN" dirty="0" err="1"/>
              <a:t>và</a:t>
            </a:r>
            <a:r>
              <a:rPr lang="vi-VN" dirty="0"/>
              <a:t> </a:t>
            </a:r>
            <a:r>
              <a:rPr lang="vi-VN" dirty="0" err="1"/>
              <a:t>các</a:t>
            </a:r>
            <a:r>
              <a:rPr lang="vi-VN" dirty="0"/>
              <a:t> </a:t>
            </a:r>
            <a:r>
              <a:rPr lang="vi-VN" dirty="0" err="1"/>
              <a:t>vector</a:t>
            </a:r>
            <a:r>
              <a:rPr lang="vi-VN" dirty="0"/>
              <a:t> </a:t>
            </a:r>
            <a:r>
              <a:rPr lang="vi-VN" dirty="0" err="1"/>
              <a:t>hỗ</a:t>
            </a:r>
            <a:r>
              <a:rPr lang="vi-VN" dirty="0"/>
              <a:t> </a:t>
            </a:r>
            <a:r>
              <a:rPr lang="vi-VN" dirty="0" err="1"/>
              <a:t>trợ</a:t>
            </a:r>
            <a:r>
              <a:rPr lang="vi-VN" dirty="0"/>
              <a:t> </a:t>
            </a:r>
            <a:r>
              <a:rPr lang="vi-VN" dirty="0" err="1"/>
              <a:t>để</a:t>
            </a:r>
            <a:r>
              <a:rPr lang="vi-VN" dirty="0"/>
              <a:t> </a:t>
            </a:r>
            <a:r>
              <a:rPr lang="vi-VN" dirty="0" err="1"/>
              <a:t>giảm</a:t>
            </a:r>
            <a:r>
              <a:rPr lang="vi-VN" dirty="0"/>
              <a:t> nguy cơ </a:t>
            </a:r>
            <a:r>
              <a:rPr lang="vi-VN" dirty="0" err="1"/>
              <a:t>overfitting</a:t>
            </a:r>
            <a:r>
              <a:rPr lang="vi-VN" dirty="0"/>
              <a:t>.</a:t>
            </a:r>
          </a:p>
          <a:p>
            <a:pPr lvl="1"/>
            <a:r>
              <a:rPr lang="vi-VN" dirty="0" err="1"/>
              <a:t>Nếu</a:t>
            </a:r>
            <a:r>
              <a:rPr lang="vi-VN" dirty="0"/>
              <a:t> </a:t>
            </a:r>
            <a:r>
              <a:rPr lang="vi-VN" dirty="0" err="1"/>
              <a:t>dữ</a:t>
            </a:r>
            <a:r>
              <a:rPr lang="vi-VN" dirty="0"/>
              <a:t> </a:t>
            </a:r>
            <a:r>
              <a:rPr lang="vi-VN" dirty="0" err="1"/>
              <a:t>liệu</a:t>
            </a:r>
            <a:r>
              <a:rPr lang="vi-VN" dirty="0"/>
              <a:t> không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 SVM </a:t>
            </a:r>
            <a:r>
              <a:rPr lang="vi-VN" dirty="0" err="1"/>
              <a:t>sử</a:t>
            </a:r>
            <a:r>
              <a:rPr lang="vi-VN" dirty="0"/>
              <a:t> </a:t>
            </a:r>
            <a:r>
              <a:rPr lang="vi-VN" dirty="0" err="1"/>
              <a:t>dụng</a:t>
            </a:r>
            <a:r>
              <a:rPr lang="vi-VN" dirty="0"/>
              <a:t> </a:t>
            </a:r>
            <a:r>
              <a:rPr lang="vi-VN" dirty="0" err="1"/>
              <a:t>các</a:t>
            </a:r>
            <a:r>
              <a:rPr lang="vi-VN" dirty="0"/>
              <a:t> </a:t>
            </a:r>
            <a:r>
              <a:rPr lang="vi-VN" b="1" dirty="0" err="1"/>
              <a:t>hàm</a:t>
            </a:r>
            <a:r>
              <a:rPr lang="vi-VN" b="1" dirty="0"/>
              <a:t> </a:t>
            </a:r>
            <a:r>
              <a:rPr lang="vi-VN" b="1" dirty="0" err="1"/>
              <a:t>kernel</a:t>
            </a:r>
            <a:r>
              <a:rPr lang="vi-VN" dirty="0"/>
              <a:t> (</a:t>
            </a:r>
            <a:r>
              <a:rPr lang="vi-VN" dirty="0" err="1"/>
              <a:t>ví</a:t>
            </a:r>
            <a:r>
              <a:rPr lang="vi-VN" dirty="0"/>
              <a:t> </a:t>
            </a:r>
            <a:r>
              <a:rPr lang="vi-VN" dirty="0" err="1"/>
              <a:t>dụ</a:t>
            </a:r>
            <a:r>
              <a:rPr lang="vi-VN" dirty="0"/>
              <a:t>: RBF, </a:t>
            </a:r>
            <a:r>
              <a:rPr lang="vi-VN" dirty="0" err="1"/>
              <a:t>polynomial</a:t>
            </a:r>
            <a:r>
              <a:rPr lang="vi-VN" dirty="0"/>
              <a:t>) </a:t>
            </a:r>
            <a:r>
              <a:rPr lang="vi-VN" dirty="0" err="1"/>
              <a:t>để</a:t>
            </a:r>
            <a:r>
              <a:rPr lang="vi-VN" dirty="0"/>
              <a:t> </a:t>
            </a:r>
            <a:r>
              <a:rPr lang="vi-VN" dirty="0" err="1"/>
              <a:t>biến</a:t>
            </a:r>
            <a:r>
              <a:rPr lang="vi-VN" dirty="0"/>
              <a:t> </a:t>
            </a:r>
            <a:r>
              <a:rPr lang="vi-VN" dirty="0" err="1"/>
              <a:t>đổi</a:t>
            </a:r>
            <a:r>
              <a:rPr lang="vi-VN" dirty="0"/>
              <a:t> </a:t>
            </a:r>
            <a:r>
              <a:rPr lang="vi-VN" dirty="0" err="1"/>
              <a:t>dữ</a:t>
            </a:r>
            <a:r>
              <a:rPr lang="vi-VN" dirty="0"/>
              <a:t> </a:t>
            </a:r>
            <a:r>
              <a:rPr lang="vi-VN" dirty="0" err="1"/>
              <a:t>liệu</a:t>
            </a:r>
            <a:r>
              <a:rPr lang="vi-VN" dirty="0"/>
              <a:t> sang </a:t>
            </a:r>
            <a:r>
              <a:rPr lang="vi-VN" dirty="0" err="1"/>
              <a:t>một</a:t>
            </a:r>
            <a:r>
              <a:rPr lang="vi-VN" dirty="0"/>
              <a:t> không gian cao hơn, nơi </a:t>
            </a:r>
            <a:r>
              <a:rPr lang="vi-VN" dirty="0" err="1"/>
              <a:t>có</a:t>
            </a:r>
            <a:r>
              <a:rPr lang="vi-VN" dirty="0"/>
              <a:t> </a:t>
            </a:r>
            <a:r>
              <a:rPr lang="vi-VN" dirty="0" err="1"/>
              <a:t>thể</a:t>
            </a:r>
            <a:r>
              <a:rPr lang="vi-VN" dirty="0"/>
              <a:t> phân </a:t>
            </a:r>
            <a:r>
              <a:rPr lang="vi-VN" dirty="0" err="1"/>
              <a:t>tách</a:t>
            </a:r>
            <a:r>
              <a:rPr lang="vi-VN" dirty="0"/>
              <a:t> </a:t>
            </a:r>
            <a:r>
              <a:rPr lang="vi-VN" dirty="0" err="1"/>
              <a:t>tuyến</a:t>
            </a:r>
            <a:r>
              <a:rPr lang="vi-VN" dirty="0"/>
              <a:t> </a:t>
            </a:r>
            <a:r>
              <a:rPr lang="vi-VN" dirty="0" err="1"/>
              <a:t>tính</a:t>
            </a:r>
            <a:r>
              <a:rPr lang="vi-VN" dirty="0"/>
              <a:t>.</a:t>
            </a:r>
            <a:endParaRPr lang="en-US" dirty="0"/>
          </a:p>
          <a:p>
            <a:br>
              <a:rPr lang="en-US" dirty="0"/>
            </a:br>
            <a:r>
              <a:rPr lang="vi-VN" b="1" dirty="0"/>
              <a:t>5. </a:t>
            </a:r>
            <a:r>
              <a:rPr lang="vi-VN" b="1" dirty="0" err="1"/>
              <a:t>XGBoostClassifier</a:t>
            </a:r>
            <a:endParaRPr lang="vi-VN" b="1" dirty="0"/>
          </a:p>
          <a:p>
            <a:r>
              <a:rPr lang="vi-VN" b="1" dirty="0" err="1"/>
              <a:t>Cách</a:t>
            </a:r>
            <a:r>
              <a:rPr lang="vi-VN" b="1" dirty="0"/>
              <a:t> </a:t>
            </a:r>
            <a:r>
              <a:rPr lang="vi-VN" b="1" dirty="0" err="1"/>
              <a:t>hoạt</a:t>
            </a:r>
            <a:r>
              <a:rPr lang="vi-VN" b="1" dirty="0"/>
              <a:t> </a:t>
            </a:r>
            <a:r>
              <a:rPr lang="vi-VN" b="1" dirty="0" err="1"/>
              <a:t>động</a:t>
            </a:r>
            <a:r>
              <a:rPr lang="vi-VN" b="1" dirty="0"/>
              <a:t>:</a:t>
            </a:r>
            <a:endParaRPr lang="vi-VN" dirty="0"/>
          </a:p>
          <a:p>
            <a:pPr lvl="1"/>
            <a:r>
              <a:rPr lang="vi-VN" dirty="0" err="1"/>
              <a:t>XGBoost</a:t>
            </a:r>
            <a:r>
              <a:rPr lang="vi-VN" dirty="0"/>
              <a:t> (</a:t>
            </a:r>
            <a:r>
              <a:rPr lang="vi-VN" dirty="0" err="1"/>
              <a:t>Extreme</a:t>
            </a:r>
            <a:r>
              <a:rPr lang="vi-VN" dirty="0"/>
              <a:t> </a:t>
            </a:r>
            <a:r>
              <a:rPr lang="vi-VN" dirty="0" err="1"/>
              <a:t>Gradient</a:t>
            </a:r>
            <a:r>
              <a:rPr lang="vi-VN" dirty="0"/>
              <a:t> </a:t>
            </a:r>
            <a:r>
              <a:rPr lang="vi-VN" dirty="0" err="1"/>
              <a:t>Boosting</a:t>
            </a:r>
            <a:r>
              <a:rPr lang="vi-VN" dirty="0"/>
              <a:t>) </a:t>
            </a:r>
            <a:r>
              <a:rPr lang="vi-VN" dirty="0" err="1"/>
              <a:t>là</a:t>
            </a:r>
            <a:r>
              <a:rPr lang="vi-VN" dirty="0"/>
              <a:t> </a:t>
            </a:r>
            <a:r>
              <a:rPr lang="vi-VN" dirty="0" err="1"/>
              <a:t>một</a:t>
            </a:r>
            <a:r>
              <a:rPr lang="vi-VN" dirty="0"/>
              <a:t> </a:t>
            </a:r>
            <a:r>
              <a:rPr lang="vi-VN" dirty="0" err="1"/>
              <a:t>triển</a:t>
            </a:r>
            <a:r>
              <a:rPr lang="vi-VN" dirty="0"/>
              <a:t> khai </a:t>
            </a:r>
            <a:r>
              <a:rPr lang="vi-VN" dirty="0" err="1"/>
              <a:t>tối</a:t>
            </a:r>
            <a:r>
              <a:rPr lang="vi-VN" dirty="0"/>
              <a:t> ưu </a:t>
            </a:r>
            <a:r>
              <a:rPr lang="vi-VN" dirty="0" err="1"/>
              <a:t>hóa</a:t>
            </a:r>
            <a:r>
              <a:rPr lang="vi-VN" dirty="0"/>
              <a:t> </a:t>
            </a:r>
            <a:r>
              <a:rPr lang="vi-VN" dirty="0" err="1"/>
              <a:t>của</a:t>
            </a:r>
            <a:r>
              <a:rPr lang="vi-VN" dirty="0"/>
              <a:t> phương </a:t>
            </a:r>
            <a:r>
              <a:rPr lang="vi-VN" dirty="0" err="1"/>
              <a:t>pháp</a:t>
            </a:r>
            <a:r>
              <a:rPr lang="vi-VN" dirty="0"/>
              <a:t> </a:t>
            </a:r>
            <a:r>
              <a:rPr lang="vi-VN" dirty="0" err="1"/>
              <a:t>Gradient</a:t>
            </a:r>
            <a:r>
              <a:rPr lang="vi-VN" dirty="0"/>
              <a:t> </a:t>
            </a:r>
            <a:r>
              <a:rPr lang="vi-VN" dirty="0" err="1"/>
              <a:t>Boosting</a:t>
            </a:r>
            <a:r>
              <a:rPr lang="vi-VN" dirty="0"/>
              <a:t>.</a:t>
            </a:r>
          </a:p>
          <a:p>
            <a:pPr lvl="1"/>
            <a:r>
              <a:rPr lang="vi-VN" b="1" dirty="0" err="1"/>
              <a:t>Gradient</a:t>
            </a:r>
            <a:r>
              <a:rPr lang="vi-VN" b="1" dirty="0"/>
              <a:t> </a:t>
            </a:r>
            <a:r>
              <a:rPr lang="vi-VN" b="1" dirty="0" err="1"/>
              <a:t>Boosting</a:t>
            </a:r>
            <a:r>
              <a:rPr lang="vi-VN" dirty="0"/>
              <a:t> </a:t>
            </a:r>
            <a:r>
              <a:rPr lang="vi-VN" dirty="0" err="1"/>
              <a:t>hoạt</a:t>
            </a:r>
            <a:r>
              <a:rPr lang="vi-VN" dirty="0"/>
              <a:t> </a:t>
            </a:r>
            <a:r>
              <a:rPr lang="vi-VN" dirty="0" err="1"/>
              <a:t>động</a:t>
            </a:r>
            <a:r>
              <a:rPr lang="vi-VN" dirty="0"/>
              <a:t> </a:t>
            </a:r>
            <a:r>
              <a:rPr lang="vi-VN" dirty="0" err="1"/>
              <a:t>bằng</a:t>
            </a:r>
            <a:r>
              <a:rPr lang="vi-VN" dirty="0"/>
              <a:t> </a:t>
            </a:r>
            <a:r>
              <a:rPr lang="vi-VN" dirty="0" err="1"/>
              <a:t>cách</a:t>
            </a:r>
            <a:r>
              <a:rPr lang="vi-VN" dirty="0"/>
              <a:t> </a:t>
            </a:r>
            <a:r>
              <a:rPr lang="vi-VN" dirty="0" err="1"/>
              <a:t>huấn</a:t>
            </a:r>
            <a:r>
              <a:rPr lang="vi-VN" dirty="0"/>
              <a:t> </a:t>
            </a:r>
            <a:r>
              <a:rPr lang="vi-VN" dirty="0" err="1"/>
              <a:t>luyện</a:t>
            </a:r>
            <a:r>
              <a:rPr lang="vi-VN" dirty="0"/>
              <a:t> </a:t>
            </a:r>
            <a:r>
              <a:rPr lang="vi-VN" dirty="0" err="1"/>
              <a:t>các</a:t>
            </a:r>
            <a:r>
              <a:rPr lang="vi-VN" dirty="0"/>
              <a:t> mô </a:t>
            </a:r>
            <a:r>
              <a:rPr lang="vi-VN" dirty="0" err="1"/>
              <a:t>hình</a:t>
            </a:r>
            <a:r>
              <a:rPr lang="vi-VN" dirty="0"/>
              <a:t> </a:t>
            </a:r>
            <a:r>
              <a:rPr lang="vi-VN" dirty="0" err="1"/>
              <a:t>tuần</a:t>
            </a:r>
            <a:r>
              <a:rPr lang="vi-VN" dirty="0"/>
              <a:t> </a:t>
            </a:r>
            <a:r>
              <a:rPr lang="vi-VN" dirty="0" err="1"/>
              <a:t>tự</a:t>
            </a:r>
            <a:r>
              <a:rPr lang="vi-VN" dirty="0"/>
              <a:t>, trong </a:t>
            </a:r>
            <a:r>
              <a:rPr lang="vi-VN" dirty="0" err="1"/>
              <a:t>đó</a:t>
            </a:r>
            <a:r>
              <a:rPr lang="vi-VN" dirty="0"/>
              <a:t> </a:t>
            </a:r>
            <a:r>
              <a:rPr lang="vi-VN" dirty="0" err="1"/>
              <a:t>mỗi</a:t>
            </a:r>
            <a:r>
              <a:rPr lang="vi-VN" dirty="0"/>
              <a:t> mô </a:t>
            </a:r>
            <a:r>
              <a:rPr lang="vi-VN" dirty="0" err="1"/>
              <a:t>hình</a:t>
            </a:r>
            <a:r>
              <a:rPr lang="vi-VN" dirty="0"/>
              <a:t> </a:t>
            </a:r>
            <a:r>
              <a:rPr lang="vi-VN" dirty="0" err="1"/>
              <a:t>cố</a:t>
            </a:r>
            <a:r>
              <a:rPr lang="vi-VN" dirty="0"/>
              <a:t> </a:t>
            </a:r>
            <a:r>
              <a:rPr lang="vi-VN" dirty="0" err="1"/>
              <a:t>gắng</a:t>
            </a:r>
            <a:r>
              <a:rPr lang="vi-VN" dirty="0"/>
              <a:t> </a:t>
            </a:r>
            <a:r>
              <a:rPr lang="vi-VN" dirty="0" err="1"/>
              <a:t>giảm</a:t>
            </a:r>
            <a:r>
              <a:rPr lang="vi-VN" dirty="0"/>
              <a:t> </a:t>
            </a:r>
            <a:r>
              <a:rPr lang="vi-VN" dirty="0" err="1"/>
              <a:t>thiểu</a:t>
            </a:r>
            <a:r>
              <a:rPr lang="vi-VN" dirty="0"/>
              <a:t> </a:t>
            </a:r>
            <a:r>
              <a:rPr lang="vi-VN" dirty="0" err="1"/>
              <a:t>lỗi</a:t>
            </a:r>
            <a:r>
              <a:rPr lang="vi-VN" dirty="0"/>
              <a:t> </a:t>
            </a:r>
            <a:r>
              <a:rPr lang="vi-VN" dirty="0" err="1"/>
              <a:t>của</a:t>
            </a:r>
            <a:r>
              <a:rPr lang="vi-VN" dirty="0"/>
              <a:t> </a:t>
            </a:r>
            <a:r>
              <a:rPr lang="vi-VN" dirty="0" err="1"/>
              <a:t>các</a:t>
            </a:r>
            <a:r>
              <a:rPr lang="vi-VN" dirty="0"/>
              <a:t> mô </a:t>
            </a:r>
            <a:r>
              <a:rPr lang="vi-VN" dirty="0" err="1"/>
              <a:t>hình</a:t>
            </a:r>
            <a:r>
              <a:rPr lang="vi-VN" dirty="0"/>
              <a:t> </a:t>
            </a:r>
            <a:r>
              <a:rPr lang="vi-VN" dirty="0" err="1"/>
              <a:t>trước</a:t>
            </a:r>
            <a:r>
              <a:rPr lang="vi-VN" dirty="0"/>
              <a:t> </a:t>
            </a:r>
            <a:r>
              <a:rPr lang="vi-VN" dirty="0" err="1"/>
              <a:t>đó</a:t>
            </a:r>
            <a:r>
              <a:rPr lang="vi-VN" dirty="0"/>
              <a:t>. </a:t>
            </a:r>
            <a:r>
              <a:rPr lang="vi-VN" dirty="0" err="1"/>
              <a:t>Quá</a:t>
            </a:r>
            <a:r>
              <a:rPr lang="vi-VN" dirty="0"/>
              <a:t> </a:t>
            </a:r>
            <a:r>
              <a:rPr lang="vi-VN" dirty="0" err="1"/>
              <a:t>trình</a:t>
            </a:r>
            <a:r>
              <a:rPr lang="vi-VN" dirty="0"/>
              <a:t> </a:t>
            </a:r>
            <a:r>
              <a:rPr lang="vi-VN" dirty="0" err="1"/>
              <a:t>này</a:t>
            </a:r>
            <a:r>
              <a:rPr lang="vi-VN" dirty="0"/>
              <a:t> </a:t>
            </a:r>
            <a:r>
              <a:rPr lang="vi-VN" dirty="0" err="1"/>
              <a:t>được</a:t>
            </a:r>
            <a:r>
              <a:rPr lang="vi-VN" dirty="0"/>
              <a:t> </a:t>
            </a:r>
            <a:r>
              <a:rPr lang="vi-VN" dirty="0" err="1"/>
              <a:t>thực</a:t>
            </a:r>
            <a:r>
              <a:rPr lang="vi-VN" dirty="0"/>
              <a:t> </a:t>
            </a:r>
            <a:r>
              <a:rPr lang="vi-VN" dirty="0" err="1"/>
              <a:t>hiện</a:t>
            </a:r>
            <a:r>
              <a:rPr lang="vi-VN" dirty="0"/>
              <a:t> thông qua </a:t>
            </a:r>
            <a:r>
              <a:rPr lang="vi-VN" dirty="0" err="1"/>
              <a:t>việc</a:t>
            </a:r>
            <a:r>
              <a:rPr lang="vi-VN" dirty="0"/>
              <a:t> </a:t>
            </a:r>
            <a:r>
              <a:rPr lang="vi-VN" dirty="0" err="1"/>
              <a:t>tối</a:t>
            </a:r>
            <a:r>
              <a:rPr lang="vi-VN" dirty="0"/>
              <a:t> ưu </a:t>
            </a:r>
            <a:r>
              <a:rPr lang="vi-VN" dirty="0" err="1"/>
              <a:t>hóa</a:t>
            </a:r>
            <a:r>
              <a:rPr lang="vi-VN" dirty="0"/>
              <a:t> </a:t>
            </a:r>
            <a:r>
              <a:rPr lang="vi-VN" dirty="0" err="1"/>
              <a:t>một</a:t>
            </a:r>
            <a:r>
              <a:rPr lang="vi-VN" dirty="0"/>
              <a:t> </a:t>
            </a:r>
            <a:r>
              <a:rPr lang="vi-VN" dirty="0" err="1"/>
              <a:t>hàm</a:t>
            </a:r>
            <a:r>
              <a:rPr lang="vi-VN" dirty="0"/>
              <a:t> </a:t>
            </a:r>
            <a:r>
              <a:rPr lang="vi-VN" dirty="0" err="1"/>
              <a:t>mất</a:t>
            </a:r>
            <a:r>
              <a:rPr lang="vi-VN" dirty="0"/>
              <a:t> </a:t>
            </a:r>
            <a:r>
              <a:rPr lang="vi-VN" dirty="0" err="1"/>
              <a:t>mát</a:t>
            </a:r>
            <a:r>
              <a:rPr lang="vi-VN" dirty="0"/>
              <a:t> (</a:t>
            </a:r>
            <a:r>
              <a:rPr lang="vi-VN" dirty="0" err="1"/>
              <a:t>loss</a:t>
            </a:r>
            <a:r>
              <a:rPr lang="vi-VN" dirty="0"/>
              <a:t> </a:t>
            </a:r>
            <a:r>
              <a:rPr lang="vi-VN" dirty="0" err="1"/>
              <a:t>function</a:t>
            </a:r>
            <a:r>
              <a:rPr lang="vi-VN" dirty="0"/>
              <a:t>) </a:t>
            </a:r>
            <a:r>
              <a:rPr lang="vi-VN" dirty="0" err="1"/>
              <a:t>cụ</a:t>
            </a:r>
            <a:r>
              <a:rPr lang="vi-VN" dirty="0"/>
              <a:t> </a:t>
            </a:r>
            <a:r>
              <a:rPr lang="vi-VN" dirty="0" err="1"/>
              <a:t>thể</a:t>
            </a:r>
            <a:r>
              <a:rPr lang="vi-VN" dirty="0"/>
              <a:t>.</a:t>
            </a:r>
          </a:p>
          <a:p>
            <a:pPr lvl="1"/>
            <a:r>
              <a:rPr lang="vi-VN" dirty="0" err="1"/>
              <a:t>XGBoost</a:t>
            </a:r>
            <a:r>
              <a:rPr lang="vi-VN" dirty="0"/>
              <a:t> </a:t>
            </a:r>
            <a:r>
              <a:rPr lang="vi-VN" dirty="0" err="1"/>
              <a:t>sử</a:t>
            </a:r>
            <a:r>
              <a:rPr lang="vi-VN" dirty="0"/>
              <a:t> </a:t>
            </a:r>
            <a:r>
              <a:rPr lang="vi-VN" dirty="0" err="1"/>
              <a:t>dụng</a:t>
            </a:r>
            <a:r>
              <a:rPr lang="vi-VN" dirty="0"/>
              <a:t> </a:t>
            </a:r>
            <a:r>
              <a:rPr lang="vi-VN" dirty="0" err="1"/>
              <a:t>các</a:t>
            </a:r>
            <a:r>
              <a:rPr lang="vi-VN" dirty="0"/>
              <a:t> </a:t>
            </a:r>
            <a:r>
              <a:rPr lang="vi-VN" dirty="0" err="1"/>
              <a:t>kỹ</a:t>
            </a:r>
            <a:r>
              <a:rPr lang="vi-VN" dirty="0"/>
              <a:t> </a:t>
            </a:r>
            <a:r>
              <a:rPr lang="vi-VN" dirty="0" err="1"/>
              <a:t>thuật</a:t>
            </a:r>
            <a:r>
              <a:rPr lang="vi-VN" dirty="0"/>
              <a:t> như </a:t>
            </a:r>
            <a:r>
              <a:rPr lang="vi-VN" b="1" dirty="0" err="1"/>
              <a:t>regularization</a:t>
            </a:r>
            <a:r>
              <a:rPr lang="vi-VN" dirty="0"/>
              <a:t> (</a:t>
            </a:r>
            <a:r>
              <a:rPr lang="vi-VN" dirty="0" err="1"/>
              <a:t>điều</a:t>
            </a:r>
            <a:r>
              <a:rPr lang="vi-VN" dirty="0"/>
              <a:t> </a:t>
            </a:r>
            <a:r>
              <a:rPr lang="vi-VN" dirty="0" err="1"/>
              <a:t>chỉnh</a:t>
            </a:r>
            <a:r>
              <a:rPr lang="vi-VN" dirty="0"/>
              <a:t>) </a:t>
            </a:r>
            <a:r>
              <a:rPr lang="vi-VN" dirty="0" err="1"/>
              <a:t>để</a:t>
            </a:r>
            <a:r>
              <a:rPr lang="vi-VN" dirty="0"/>
              <a:t> ngăn </a:t>
            </a:r>
            <a:r>
              <a:rPr lang="vi-VN" dirty="0" err="1"/>
              <a:t>chặn</a:t>
            </a:r>
            <a:r>
              <a:rPr lang="vi-VN" dirty="0"/>
              <a:t> </a:t>
            </a:r>
            <a:r>
              <a:rPr lang="vi-VN" dirty="0" err="1"/>
              <a:t>overfitting</a:t>
            </a:r>
            <a:r>
              <a:rPr lang="vi-VN" dirty="0"/>
              <a:t>, </a:t>
            </a:r>
            <a:r>
              <a:rPr lang="vi-VN" b="1" dirty="0" err="1"/>
              <a:t>tree</a:t>
            </a:r>
            <a:r>
              <a:rPr lang="vi-VN" b="1" dirty="0"/>
              <a:t> </a:t>
            </a:r>
            <a:r>
              <a:rPr lang="vi-VN" b="1" dirty="0" err="1"/>
              <a:t>pruning</a:t>
            </a:r>
            <a:r>
              <a:rPr lang="vi-VN" dirty="0"/>
              <a:t> </a:t>
            </a:r>
            <a:r>
              <a:rPr lang="vi-VN" dirty="0" err="1"/>
              <a:t>để</a:t>
            </a:r>
            <a:r>
              <a:rPr lang="vi-VN" dirty="0"/>
              <a:t> </a:t>
            </a:r>
            <a:r>
              <a:rPr lang="vi-VN" dirty="0" err="1"/>
              <a:t>tối</a:t>
            </a:r>
            <a:r>
              <a:rPr lang="vi-VN" dirty="0"/>
              <a:t> ưu </a:t>
            </a:r>
            <a:r>
              <a:rPr lang="vi-VN" dirty="0" err="1"/>
              <a:t>hóa</a:t>
            </a:r>
            <a:r>
              <a:rPr lang="vi-VN" dirty="0"/>
              <a:t> </a:t>
            </a:r>
            <a:r>
              <a:rPr lang="vi-VN" dirty="0" err="1"/>
              <a:t>cấu</a:t>
            </a:r>
            <a:r>
              <a:rPr lang="vi-VN" dirty="0"/>
              <a:t> </a:t>
            </a:r>
            <a:r>
              <a:rPr lang="vi-VN" dirty="0" err="1"/>
              <a:t>trúc</a:t>
            </a:r>
            <a:r>
              <a:rPr lang="vi-VN" dirty="0"/>
              <a:t> cây </a:t>
            </a:r>
            <a:r>
              <a:rPr lang="vi-VN" dirty="0" err="1"/>
              <a:t>quyết</a:t>
            </a:r>
            <a:r>
              <a:rPr lang="vi-VN" dirty="0"/>
              <a:t> </a:t>
            </a:r>
            <a:r>
              <a:rPr lang="vi-VN" dirty="0" err="1"/>
              <a:t>định</a:t>
            </a:r>
            <a:r>
              <a:rPr lang="vi-VN" dirty="0"/>
              <a:t>, </a:t>
            </a:r>
            <a:r>
              <a:rPr lang="vi-VN" dirty="0" err="1"/>
              <a:t>và</a:t>
            </a:r>
            <a:r>
              <a:rPr lang="vi-VN" dirty="0"/>
              <a:t> </a:t>
            </a:r>
            <a:r>
              <a:rPr lang="vi-VN" b="1" dirty="0" err="1"/>
              <a:t>parallel</a:t>
            </a:r>
            <a:r>
              <a:rPr lang="vi-VN" b="1" dirty="0"/>
              <a:t> </a:t>
            </a:r>
            <a:r>
              <a:rPr lang="vi-VN" b="1" dirty="0" err="1"/>
              <a:t>processing</a:t>
            </a:r>
            <a:r>
              <a:rPr lang="vi-VN" dirty="0"/>
              <a:t> </a:t>
            </a:r>
            <a:r>
              <a:rPr lang="vi-VN" dirty="0" err="1"/>
              <a:t>để</a:t>
            </a:r>
            <a:r>
              <a:rPr lang="vi-VN" dirty="0"/>
              <a:t> tăng </a:t>
            </a:r>
            <a:r>
              <a:rPr lang="vi-VN" dirty="0" err="1"/>
              <a:t>tốc</a:t>
            </a:r>
            <a:r>
              <a:rPr lang="vi-VN" dirty="0"/>
              <a:t> </a:t>
            </a:r>
            <a:r>
              <a:rPr lang="vi-VN" dirty="0" err="1"/>
              <a:t>độ</a:t>
            </a:r>
            <a:r>
              <a:rPr lang="vi-VN" dirty="0"/>
              <a:t> </a:t>
            </a:r>
            <a:r>
              <a:rPr lang="vi-VN" dirty="0" err="1"/>
              <a:t>huấn</a:t>
            </a:r>
            <a:r>
              <a:rPr lang="vi-VN" dirty="0"/>
              <a:t> </a:t>
            </a:r>
            <a:r>
              <a:rPr lang="vi-VN" dirty="0" err="1"/>
              <a:t>luyện</a:t>
            </a:r>
            <a:r>
              <a:rPr lang="vi-VN" dirty="0"/>
              <a:t>.</a:t>
            </a:r>
          </a:p>
          <a:p>
            <a:pPr lvl="1"/>
            <a:r>
              <a:rPr lang="vi-VN" dirty="0" err="1"/>
              <a:t>XGBoost</a:t>
            </a:r>
            <a:r>
              <a:rPr lang="vi-VN" dirty="0"/>
              <a:t> </a:t>
            </a:r>
            <a:r>
              <a:rPr lang="vi-VN" dirty="0" err="1"/>
              <a:t>cũng</a:t>
            </a:r>
            <a:r>
              <a:rPr lang="vi-VN" dirty="0"/>
              <a:t> </a:t>
            </a:r>
            <a:r>
              <a:rPr lang="vi-VN" dirty="0" err="1"/>
              <a:t>hỗ</a:t>
            </a:r>
            <a:r>
              <a:rPr lang="vi-VN" dirty="0"/>
              <a:t> </a:t>
            </a:r>
            <a:r>
              <a:rPr lang="vi-VN" dirty="0" err="1"/>
              <a:t>trợ</a:t>
            </a:r>
            <a:r>
              <a:rPr lang="vi-VN" dirty="0"/>
              <a:t> </a:t>
            </a:r>
            <a:r>
              <a:rPr lang="vi-VN" dirty="0" err="1"/>
              <a:t>việc</a:t>
            </a:r>
            <a:r>
              <a:rPr lang="vi-VN" dirty="0"/>
              <a:t> </a:t>
            </a:r>
            <a:r>
              <a:rPr lang="vi-VN" dirty="0" err="1"/>
              <a:t>điều</a:t>
            </a:r>
            <a:r>
              <a:rPr lang="vi-VN" dirty="0"/>
              <a:t> </a:t>
            </a:r>
            <a:r>
              <a:rPr lang="vi-VN" dirty="0" err="1"/>
              <a:t>chỉnh</a:t>
            </a:r>
            <a:r>
              <a:rPr lang="vi-VN" dirty="0"/>
              <a:t> </a:t>
            </a:r>
            <a:r>
              <a:rPr lang="vi-VN" dirty="0" err="1"/>
              <a:t>hyperparameters</a:t>
            </a:r>
            <a:r>
              <a:rPr lang="vi-VN" dirty="0"/>
              <a:t> </a:t>
            </a:r>
            <a:r>
              <a:rPr lang="vi-VN" dirty="0" err="1"/>
              <a:t>một</a:t>
            </a:r>
            <a:r>
              <a:rPr lang="vi-VN" dirty="0"/>
              <a:t> </a:t>
            </a:r>
            <a:r>
              <a:rPr lang="vi-VN" dirty="0" err="1"/>
              <a:t>cách</a:t>
            </a:r>
            <a:r>
              <a:rPr lang="vi-VN" dirty="0"/>
              <a:t> linh </a:t>
            </a:r>
            <a:r>
              <a:rPr lang="vi-VN" dirty="0" err="1"/>
              <a:t>hoạt</a:t>
            </a:r>
            <a:r>
              <a:rPr lang="vi-VN" dirty="0"/>
              <a:t>, </a:t>
            </a:r>
            <a:r>
              <a:rPr lang="vi-VN" dirty="0" err="1"/>
              <a:t>giúp</a:t>
            </a:r>
            <a:r>
              <a:rPr lang="vi-VN" dirty="0"/>
              <a:t> mô </a:t>
            </a:r>
            <a:r>
              <a:rPr lang="vi-VN" dirty="0" err="1"/>
              <a:t>hình</a:t>
            </a:r>
            <a:r>
              <a:rPr lang="vi-VN" dirty="0"/>
              <a:t> </a:t>
            </a:r>
            <a:r>
              <a:rPr lang="vi-VN" dirty="0" err="1"/>
              <a:t>hoạt</a:t>
            </a:r>
            <a:r>
              <a:rPr lang="vi-VN" dirty="0"/>
              <a:t> </a:t>
            </a:r>
            <a:r>
              <a:rPr lang="vi-VN" dirty="0" err="1"/>
              <a:t>động</a:t>
            </a:r>
            <a:r>
              <a:rPr lang="vi-VN" dirty="0"/>
              <a:t> </a:t>
            </a:r>
            <a:r>
              <a:rPr lang="vi-VN" dirty="0" err="1"/>
              <a:t>tốt</a:t>
            </a:r>
            <a:r>
              <a:rPr lang="vi-VN" dirty="0"/>
              <a:t> </a:t>
            </a:r>
            <a:r>
              <a:rPr lang="vi-VN" dirty="0" err="1"/>
              <a:t>với</a:t>
            </a:r>
            <a:r>
              <a:rPr lang="vi-VN" dirty="0"/>
              <a:t> </a:t>
            </a:r>
            <a:r>
              <a:rPr lang="vi-VN" dirty="0" err="1"/>
              <a:t>nhiều</a:t>
            </a:r>
            <a:r>
              <a:rPr lang="vi-VN" dirty="0"/>
              <a:t> </a:t>
            </a:r>
            <a:r>
              <a:rPr lang="vi-VN" dirty="0" err="1"/>
              <a:t>loại</a:t>
            </a:r>
            <a:r>
              <a:rPr lang="vi-VN" dirty="0"/>
              <a:t> </a:t>
            </a:r>
            <a:r>
              <a:rPr lang="vi-VN" dirty="0" err="1"/>
              <a:t>dữ</a:t>
            </a:r>
            <a:r>
              <a:rPr lang="vi-VN" dirty="0"/>
              <a:t> </a:t>
            </a:r>
            <a:r>
              <a:rPr lang="vi-VN" dirty="0" err="1"/>
              <a:t>liệu</a:t>
            </a:r>
            <a:r>
              <a:rPr lang="vi-VN" dirty="0"/>
              <a:t> </a:t>
            </a:r>
            <a:r>
              <a:rPr lang="vi-VN" dirty="0" err="1"/>
              <a:t>khác</a:t>
            </a:r>
            <a:r>
              <a:rPr lang="vi-VN" dirty="0"/>
              <a:t> nhau.</a:t>
            </a:r>
          </a:p>
          <a:p>
            <a:pPr lvl="1"/>
            <a:endParaRPr lang="vi-VN" dirty="0"/>
          </a:p>
          <a:p>
            <a:endParaRPr lang="en-US" dirty="0"/>
          </a:p>
        </p:txBody>
      </p:sp>
      <p:sp>
        <p:nvSpPr>
          <p:cNvPr id="4" name="Chỗ dành sẵn cho Số hiệu Bản chiếu 3">
            <a:extLst>
              <a:ext uri="{FF2B5EF4-FFF2-40B4-BE49-F238E27FC236}">
                <a16:creationId xmlns:a16="http://schemas.microsoft.com/office/drawing/2014/main" id="{4FDA2A6E-001B-C027-0634-0EC973AD2336}"/>
              </a:ext>
            </a:extLst>
          </p:cNvPr>
          <p:cNvSpPr>
            <a:spLocks noGrp="1"/>
          </p:cNvSpPr>
          <p:nvPr>
            <p:ph type="sldNum" sz="quarter" idx="5"/>
          </p:nvPr>
        </p:nvSpPr>
        <p:spPr/>
        <p:txBody>
          <a:bodyPr/>
          <a:lstStyle/>
          <a:p>
            <a:fld id="{7E1F53E7-1D80-409B-816A-20BDAD5A7410}" type="slidenum">
              <a:rPr lang="en-US" smtClean="0"/>
              <a:t>16</a:t>
            </a:fld>
            <a:endParaRPr lang="en-US"/>
          </a:p>
        </p:txBody>
      </p:sp>
    </p:spTree>
    <p:extLst>
      <p:ext uri="{BB962C8B-B14F-4D97-AF65-F5344CB8AC3E}">
        <p14:creationId xmlns:p14="http://schemas.microsoft.com/office/powerpoint/2010/main" val="8983274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369279" y="3666394"/>
            <a:ext cx="5196254" cy="1283677"/>
          </a:xfrm>
        </p:spPr>
        <p:txBody>
          <a:bodyPr anchor="b">
            <a:noAutofit/>
          </a:bodyPr>
          <a:lstStyle>
            <a:lvl1pPr algn="ctr">
              <a:defRPr sz="4500" b="1">
                <a:solidFill>
                  <a:schemeClr val="accent4">
                    <a:lumMod val="40000"/>
                    <a:lumOff val="60000"/>
                  </a:schemeClr>
                </a:solidFill>
                <a:effectLst>
                  <a:outerShdw blurRad="38100" dist="38100" dir="2700000" algn="tl">
                    <a:srgbClr val="000000">
                      <a:alpha val="43137"/>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369278" y="5178670"/>
            <a:ext cx="4848765" cy="457200"/>
          </a:xfrm>
        </p:spPr>
        <p:txBody>
          <a:bodyPr/>
          <a:lstStyle>
            <a:lvl1pPr marL="0" indent="0" algn="ctr">
              <a:buNone/>
              <a:defRPr sz="2400">
                <a:solidFill>
                  <a:schemeClr val="bg1">
                    <a:lumMod val="9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Text Placeholder 9"/>
          <p:cNvSpPr>
            <a:spLocks noGrp="1"/>
          </p:cNvSpPr>
          <p:nvPr>
            <p:ph type="body" sz="quarter" idx="11"/>
          </p:nvPr>
        </p:nvSpPr>
        <p:spPr>
          <a:xfrm>
            <a:off x="369278" y="5794132"/>
            <a:ext cx="4848765" cy="918552"/>
          </a:xfrm>
        </p:spPr>
        <p:txBody>
          <a:bodyPr>
            <a:normAutofit/>
          </a:bodyPr>
          <a:lstStyle>
            <a:lvl1pPr marL="0" indent="0">
              <a:buNone/>
              <a:defRPr sz="2000">
                <a:solidFill>
                  <a:schemeClr val="bg1">
                    <a:lumMod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6" y="905607"/>
            <a:ext cx="1971675" cy="5271356"/>
          </a:xfrm>
        </p:spPr>
        <p:txBody>
          <a:bodyPr vert="eaVert"/>
          <a:lstStyle>
            <a:lvl1pPr>
              <a:defRPr>
                <a:solidFill>
                  <a:schemeClr val="tx1"/>
                </a:solidFil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307733" y="905609"/>
            <a:ext cx="5800725" cy="527135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ustom Layou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5"/>
          <p:cNvSpPr>
            <a:spLocks noGrp="1"/>
          </p:cNvSpPr>
          <p:nvPr>
            <p:ph type="title"/>
          </p:nvPr>
        </p:nvSpPr>
        <p:spPr>
          <a:xfrm>
            <a:off x="307732" y="395654"/>
            <a:ext cx="8449406" cy="580292"/>
          </a:xfrm>
        </p:spPr>
        <p:txBody>
          <a:bodyPr/>
          <a:lstStyle>
            <a:lvl1pPr>
              <a:defRPr>
                <a:solidFill>
                  <a:schemeClr val="tx1"/>
                </a:solidFill>
              </a:defRPr>
            </a:lvl1pPr>
          </a:lstStyle>
          <a:p>
            <a:r>
              <a:rPr lang="en-US"/>
              <a:t>Click to edit Master title style</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90146" y="2"/>
            <a:ext cx="7658100" cy="589085"/>
          </a:xfrm>
        </p:spPr>
        <p:txBody>
          <a:bodyPr>
            <a:noAutofit/>
          </a:bodyPr>
          <a:lstStyle>
            <a:lvl1pPr>
              <a:defRPr sz="3600" b="1">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290146" y="861647"/>
            <a:ext cx="8572500" cy="54600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7163534" y="6559062"/>
            <a:ext cx="995729" cy="298938"/>
          </a:xfrm>
        </p:spPr>
        <p:txBody>
          <a:bodyPr/>
          <a:lstStyle>
            <a:lvl1pPr algn="ctr">
              <a:defRPr>
                <a:solidFill>
                  <a:schemeClr val="bg1"/>
                </a:solidFill>
              </a:defRPr>
            </a:lvl1pPr>
          </a:lstStyle>
          <a:p>
            <a:endParaRPr lang="en-US"/>
          </a:p>
        </p:txBody>
      </p:sp>
      <p:sp>
        <p:nvSpPr>
          <p:cNvPr id="5" name="Footer Placeholder 4"/>
          <p:cNvSpPr>
            <a:spLocks noGrp="1"/>
          </p:cNvSpPr>
          <p:nvPr>
            <p:ph type="ftr" sz="quarter" idx="11"/>
          </p:nvPr>
        </p:nvSpPr>
        <p:spPr>
          <a:xfrm>
            <a:off x="290148" y="6559062"/>
            <a:ext cx="6873386" cy="298938"/>
          </a:xfrm>
        </p:spPr>
        <p:txBody>
          <a:bodyPr/>
          <a:lstStyle>
            <a:lvl1pPr algn="l">
              <a:defRPr/>
            </a:lvl1pPr>
          </a:lstStyle>
          <a:p>
            <a:endParaRPr lang="en-US"/>
          </a:p>
        </p:txBody>
      </p:sp>
      <p:sp>
        <p:nvSpPr>
          <p:cNvPr id="6" name="Slide Number Placeholder 5"/>
          <p:cNvSpPr>
            <a:spLocks noGrp="1"/>
          </p:cNvSpPr>
          <p:nvPr>
            <p:ph type="sldNum" sz="quarter" idx="12"/>
          </p:nvPr>
        </p:nvSpPr>
        <p:spPr>
          <a:xfrm>
            <a:off x="8159262" y="6550273"/>
            <a:ext cx="703384" cy="298937"/>
          </a:xfrm>
        </p:spPr>
        <p:txBody>
          <a:bodyPr/>
          <a:lstStyle>
            <a:lvl1pPr algn="r">
              <a:defRPr/>
            </a:lvl1pPr>
          </a:lstStyle>
          <a:p>
            <a:fld id="{834A3715-FC91-284B-8702-1BAEDE956EBF}"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41"/>
            <a:ext cx="7886700" cy="2852737"/>
          </a:xfrm>
        </p:spPr>
        <p:txBody>
          <a:bodyPr anchor="b"/>
          <a:lstStyle>
            <a:lvl1pPr>
              <a:defRPr sz="600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3888" y="4589466"/>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046285"/>
            <a:ext cx="3886200" cy="513067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866777"/>
            <a:ext cx="7886700" cy="823912"/>
          </a:xfrm>
        </p:spPr>
        <p:txBody>
          <a:bodyPr/>
          <a:lstStyle>
            <a:lvl1pPr>
              <a:defRPr>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1"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1"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987426"/>
            <a:ext cx="2949178" cy="1069974"/>
          </a:xfrm>
        </p:spPr>
        <p:txBody>
          <a:bodyPr anchor="b"/>
          <a:lstStyle>
            <a:lvl1pPr>
              <a:defRPr sz="3200">
                <a:solidFill>
                  <a:schemeClr val="tx1"/>
                </a:solidFill>
              </a:defRPr>
            </a:lvl1pPr>
          </a:lstStyle>
          <a:p>
            <a:r>
              <a:rPr lang="en-US"/>
              <a:t>Click to edit Master title style</a:t>
            </a:r>
            <a:endParaRPr lang="en-US" dirty="0"/>
          </a:p>
        </p:txBody>
      </p:sp>
      <p:sp>
        <p:nvSpPr>
          <p:cNvPr id="3" name="Content Placeholder 2"/>
          <p:cNvSpPr>
            <a:spLocks noGrp="1"/>
          </p:cNvSpPr>
          <p:nvPr>
            <p:ph idx="1"/>
          </p:nvPr>
        </p:nvSpPr>
        <p:spPr>
          <a:xfrm>
            <a:off x="3887391" y="987428"/>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7733" y="16976"/>
            <a:ext cx="7526213" cy="5721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948877" cy="5307866"/>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307733" y="987425"/>
            <a:ext cx="3271287" cy="530786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34A3715-FC91-284B-8702-1BAEDE956EBF}"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7733" y="1"/>
            <a:ext cx="7605346" cy="58029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307732" y="879232"/>
            <a:ext cx="8563706" cy="551277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051430" y="6567854"/>
            <a:ext cx="1301263" cy="290146"/>
          </a:xfrm>
          <a:prstGeom prst="rect">
            <a:avLst/>
          </a:prstGeom>
        </p:spPr>
        <p:txBody>
          <a:bodyPr vert="horz" lIns="91440" tIns="45720" rIns="91440" bIns="45720" rtlCol="0" anchor="ctr"/>
          <a:lstStyle>
            <a:lvl1pPr algn="ctr">
              <a:defRPr sz="1200">
                <a:solidFill>
                  <a:schemeClr val="bg1">
                    <a:lumMod val="95000"/>
                  </a:schemeClr>
                </a:solidFill>
              </a:defRPr>
            </a:lvl1pPr>
          </a:lstStyle>
          <a:p>
            <a:endParaRPr lang="en-US"/>
          </a:p>
        </p:txBody>
      </p:sp>
      <p:sp>
        <p:nvSpPr>
          <p:cNvPr id="5" name="Footer Placeholder 4"/>
          <p:cNvSpPr>
            <a:spLocks noGrp="1"/>
          </p:cNvSpPr>
          <p:nvPr>
            <p:ph type="ftr" sz="quarter" idx="3"/>
          </p:nvPr>
        </p:nvSpPr>
        <p:spPr>
          <a:xfrm>
            <a:off x="307732" y="6567857"/>
            <a:ext cx="6743697" cy="290145"/>
          </a:xfrm>
          <a:prstGeom prst="rect">
            <a:avLst/>
          </a:prstGeom>
        </p:spPr>
        <p:txBody>
          <a:bodyPr vert="horz" lIns="91440" tIns="45720" rIns="91440" bIns="45720" rtlCol="0" anchor="ctr"/>
          <a:lstStyle>
            <a:lvl1pPr algn="l">
              <a:defRPr sz="1200">
                <a:solidFill>
                  <a:schemeClr val="accent1">
                    <a:lumMod val="50000"/>
                  </a:schemeClr>
                </a:solidFill>
              </a:defRPr>
            </a:lvl1pPr>
          </a:lstStyle>
          <a:p>
            <a:endParaRPr lang="en-US"/>
          </a:p>
        </p:txBody>
      </p:sp>
      <p:sp>
        <p:nvSpPr>
          <p:cNvPr id="6" name="Slide Number Placeholder 5"/>
          <p:cNvSpPr>
            <a:spLocks noGrp="1"/>
          </p:cNvSpPr>
          <p:nvPr>
            <p:ph type="sldNum" sz="quarter" idx="4"/>
          </p:nvPr>
        </p:nvSpPr>
        <p:spPr>
          <a:xfrm>
            <a:off x="8352693" y="6567856"/>
            <a:ext cx="518746" cy="259675"/>
          </a:xfrm>
          <a:prstGeom prst="rect">
            <a:avLst/>
          </a:prstGeom>
        </p:spPr>
        <p:txBody>
          <a:bodyPr vert="horz" lIns="91440" tIns="45720" rIns="91440" bIns="45720" rtlCol="0" anchor="ctr"/>
          <a:lstStyle>
            <a:lvl1pPr algn="r">
              <a:defRPr sz="1200">
                <a:solidFill>
                  <a:schemeClr val="bg1"/>
                </a:solidFill>
              </a:defRPr>
            </a:lvl1pPr>
          </a:lstStyle>
          <a:p>
            <a:fld id="{834A3715-FC91-284B-8702-1BAEDE956EBF}"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3600" b="1" i="0" kern="1200">
          <a:solidFill>
            <a:schemeClr val="bg1">
              <a:lumMod val="9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6.png"/><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9" Type="http://schemas.openxmlformats.org/officeDocument/2006/relationships/image" Target="../media/image2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1"/>
          </p:nvPr>
        </p:nvSpPr>
        <p:spPr>
          <a:xfrm>
            <a:off x="631269" y="6057109"/>
            <a:ext cx="5485257" cy="918552"/>
          </a:xfrm>
        </p:spPr>
        <p:txBody>
          <a:bodyPr>
            <a:normAutofit/>
          </a:bodyPr>
          <a:lstStyle/>
          <a:p>
            <a:r>
              <a:rPr lang="en-US" sz="1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Present</a:t>
            </a:r>
            <a:r>
              <a:rPr lang="vi-VN" altLang="en-US" sz="1800"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ed by: </a:t>
            </a:r>
            <a:r>
              <a:rPr lang="en-US" altLang="en-US" sz="1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V</a:t>
            </a:r>
            <a:r>
              <a:rPr lang="vi-VN" altLang="en-US" sz="1800" b="1" dirty="0">
                <a:solidFill>
                  <a:schemeClr val="tx1"/>
                </a:solidFill>
                <a:latin typeface="Times New Roman" panose="02020603050405020304" pitchFamily="18" charset="0"/>
                <a:ea typeface="Tahoma" panose="020B0604030504040204" pitchFamily="34" charset="0"/>
                <a:cs typeface="Times New Roman" panose="02020603050405020304" pitchFamily="18" charset="0"/>
              </a:rPr>
              <a:t>ũ Quang Phúc</a:t>
            </a:r>
          </a:p>
        </p:txBody>
      </p:sp>
      <p:sp>
        <p:nvSpPr>
          <p:cNvPr id="3" name="Title 2"/>
          <p:cNvSpPr>
            <a:spLocks noGrp="1"/>
          </p:cNvSpPr>
          <p:nvPr>
            <p:ph type="ctrTitle"/>
          </p:nvPr>
        </p:nvSpPr>
        <p:spPr>
          <a:xfrm>
            <a:off x="163795" y="4070838"/>
            <a:ext cx="4452933" cy="1283677"/>
          </a:xfrm>
        </p:spPr>
        <p:txBody>
          <a:bodyPr/>
          <a:lstStyle/>
          <a:p>
            <a:pPr algn="l"/>
            <a:r>
              <a:rPr lang="vi-VN" altLang="en-US" sz="2800" b="0" dirty="0">
                <a:effectLst/>
                <a:cs typeface="+mj-lt"/>
              </a:rPr>
              <a:t>Applying Machine learning for </a:t>
            </a:r>
            <a:r>
              <a:rPr lang="en-US" sz="2800" b="0" dirty="0">
                <a:effectLst/>
                <a:cs typeface="+mj-lt"/>
              </a:rPr>
              <a:t>Diagnosing </a:t>
            </a:r>
            <a:r>
              <a:rPr lang="vi-VN" altLang="en-US" sz="2800" b="0" dirty="0">
                <a:effectLst/>
                <a:cs typeface="+mj-lt"/>
              </a:rPr>
              <a:t>azheimer Disease</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3" name="Content Placeholder 2"/>
          <p:cNvSpPr>
            <a:spLocks noGrp="1"/>
          </p:cNvSpPr>
          <p:nvPr>
            <p:ph idx="1"/>
          </p:nvPr>
        </p:nvSpPr>
        <p:spPr>
          <a:xfrm>
            <a:off x="285749" y="918156"/>
            <a:ext cx="3962615" cy="508034"/>
          </a:xfrm>
        </p:spPr>
        <p:txBody>
          <a:bodyPr>
            <a:normAutofit/>
          </a:bodyPr>
          <a:lstStyle/>
          <a:p>
            <a:pPr marL="457200" lvl="1" indent="-287655" algn="just">
              <a:lnSpc>
                <a:spcPct val="150000"/>
              </a:lnSpc>
            </a:pPr>
            <a:r>
              <a:rPr lang="en-US" sz="1800" b="1" dirty="0"/>
              <a:t>Check duplicated record in dataset</a:t>
            </a:r>
          </a:p>
          <a:p>
            <a:pPr marL="914400" lvl="2" indent="-287655" algn="just">
              <a:lnSpc>
                <a:spcPct val="150000"/>
              </a:lnSpc>
            </a:pPr>
            <a:endParaRPr lang="en-US" sz="1400" b="1" dirty="0"/>
          </a:p>
          <a:p>
            <a:pPr marL="169545" lvl="1" indent="0" algn="just">
              <a:lnSpc>
                <a:spcPct val="150000"/>
              </a:lnSpc>
              <a:buNone/>
            </a:pPr>
            <a:endParaRPr lang="en-US" sz="1600" dirty="0"/>
          </a:p>
          <a:p>
            <a:pPr marL="0" indent="0" algn="just">
              <a:lnSpc>
                <a:spcPct val="150000"/>
              </a:lnSpc>
              <a:buNone/>
            </a:pPr>
            <a:endParaRPr lang="en-US" sz="1400" i="1" dirty="0">
              <a:latin typeface="Calibri" panose="020F0502020204030204" pitchFamily="34" charset="0"/>
              <a:cs typeface="Calibri" panose="020F0502020204030204" pitchFamily="34" charset="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10</a:t>
            </a:fld>
            <a:endParaRPr lang="en-US"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80F2526E-A7BB-045A-78B4-1A560BFA9A5D}"/>
              </a:ext>
            </a:extLst>
          </p:cNvPr>
          <p:cNvPicPr>
            <a:picLocks noChangeAspect="1"/>
          </p:cNvPicPr>
          <p:nvPr/>
        </p:nvPicPr>
        <p:blipFill>
          <a:blip r:embed="rId2"/>
          <a:srcRect r="29116"/>
          <a:stretch/>
        </p:blipFill>
        <p:spPr>
          <a:xfrm>
            <a:off x="796743" y="1659276"/>
            <a:ext cx="3889518" cy="1914792"/>
          </a:xfrm>
          <a:prstGeom prst="rect">
            <a:avLst/>
          </a:prstGeom>
        </p:spPr>
      </p:pic>
      <p:pic>
        <p:nvPicPr>
          <p:cNvPr id="11" name="Picture 10">
            <a:extLst>
              <a:ext uri="{FF2B5EF4-FFF2-40B4-BE49-F238E27FC236}">
                <a16:creationId xmlns:a16="http://schemas.microsoft.com/office/drawing/2014/main" id="{394F1C80-DCF2-05A0-9872-8491B8576F88}"/>
              </a:ext>
            </a:extLst>
          </p:cNvPr>
          <p:cNvPicPr>
            <a:picLocks noChangeAspect="1"/>
          </p:cNvPicPr>
          <p:nvPr/>
        </p:nvPicPr>
        <p:blipFill>
          <a:blip r:embed="rId3"/>
          <a:stretch>
            <a:fillRect/>
          </a:stretch>
        </p:blipFill>
        <p:spPr>
          <a:xfrm>
            <a:off x="827379" y="3807154"/>
            <a:ext cx="7211431" cy="233395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5A1DC1-AE67-1280-AF4A-2E1D3C51DC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408D44-A3CC-9C91-0C51-D58C2C3148BE}"/>
              </a:ext>
            </a:extLst>
          </p:cNvPr>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3" name="Content Placeholder 2">
            <a:extLst>
              <a:ext uri="{FF2B5EF4-FFF2-40B4-BE49-F238E27FC236}">
                <a16:creationId xmlns:a16="http://schemas.microsoft.com/office/drawing/2014/main" id="{BFA702FF-BFE9-7ABA-4FF9-CB9A09B16537}"/>
              </a:ext>
            </a:extLst>
          </p:cNvPr>
          <p:cNvSpPr>
            <a:spLocks noGrp="1"/>
          </p:cNvSpPr>
          <p:nvPr>
            <p:ph idx="1"/>
          </p:nvPr>
        </p:nvSpPr>
        <p:spPr>
          <a:xfrm>
            <a:off x="285749" y="918155"/>
            <a:ext cx="4608946" cy="4869187"/>
          </a:xfrm>
        </p:spPr>
        <p:txBody>
          <a:bodyPr>
            <a:normAutofit/>
          </a:bodyPr>
          <a:lstStyle/>
          <a:p>
            <a:pPr marL="457200" lvl="1" indent="-287655" algn="just">
              <a:lnSpc>
                <a:spcPct val="150000"/>
              </a:lnSpc>
            </a:pPr>
            <a:r>
              <a:rPr lang="en-US" sz="1800" b="1" dirty="0"/>
              <a:t>Check for outliers in data</a:t>
            </a:r>
          </a:p>
          <a:p>
            <a:pPr marL="457200" lvl="1" indent="-287655" algn="just">
              <a:lnSpc>
                <a:spcPct val="150000"/>
              </a:lnSpc>
            </a:pPr>
            <a:r>
              <a:rPr lang="en-US" sz="1800" dirty="0"/>
              <a:t>4 columns have the highest proportion of outliers.</a:t>
            </a:r>
          </a:p>
          <a:p>
            <a:pPr marL="914400" lvl="2" indent="-287655" algn="just">
              <a:lnSpc>
                <a:spcPct val="150000"/>
              </a:lnSpc>
            </a:pPr>
            <a:r>
              <a:rPr lang="en-US" sz="1400" u="sng" dirty="0"/>
              <a:t>BMI</a:t>
            </a:r>
          </a:p>
          <a:p>
            <a:pPr marL="914400" lvl="2" indent="-287655" algn="just">
              <a:lnSpc>
                <a:spcPct val="150000"/>
              </a:lnSpc>
            </a:pPr>
            <a:r>
              <a:rPr lang="en-US" sz="1400" u="sng" dirty="0"/>
              <a:t>MMSE</a:t>
            </a:r>
          </a:p>
          <a:p>
            <a:pPr marL="914400" lvl="2" indent="-287655" algn="just">
              <a:lnSpc>
                <a:spcPct val="150000"/>
              </a:lnSpc>
            </a:pPr>
            <a:r>
              <a:rPr lang="en-US" sz="1400" u="sng" dirty="0"/>
              <a:t>Diet Quality</a:t>
            </a:r>
          </a:p>
          <a:p>
            <a:pPr marL="914400" lvl="2" indent="-287655" algn="just">
              <a:lnSpc>
                <a:spcPct val="150000"/>
              </a:lnSpc>
            </a:pPr>
            <a:r>
              <a:rPr lang="en-US" sz="1400" u="sng" dirty="0"/>
              <a:t>ADL</a:t>
            </a:r>
          </a:p>
          <a:p>
            <a:pPr marL="169545" lvl="1" indent="0" algn="just">
              <a:lnSpc>
                <a:spcPct val="150000"/>
              </a:lnSpc>
              <a:buNone/>
            </a:pPr>
            <a:r>
              <a:rPr lang="en-US" sz="1800" dirty="0"/>
              <a:t>-&gt; Remove outlier using rescaling technique.</a:t>
            </a:r>
          </a:p>
          <a:p>
            <a:pPr marL="912495" lvl="2" indent="-285750" algn="just">
              <a:lnSpc>
                <a:spcPct val="150000"/>
              </a:lnSpc>
            </a:pPr>
            <a:r>
              <a:rPr lang="en-US" sz="1400" dirty="0" err="1"/>
              <a:t>RobustScalar</a:t>
            </a:r>
            <a:r>
              <a:rPr lang="en-US" sz="1400" dirty="0"/>
              <a:t>()</a:t>
            </a:r>
          </a:p>
          <a:p>
            <a:pPr marL="169545" lvl="1" indent="0" algn="just">
              <a:lnSpc>
                <a:spcPct val="150000"/>
              </a:lnSpc>
              <a:buNone/>
            </a:pPr>
            <a:endParaRPr lang="en-US" sz="1800" dirty="0"/>
          </a:p>
        </p:txBody>
      </p:sp>
      <p:sp>
        <p:nvSpPr>
          <p:cNvPr id="4" name="Slide Number Placeholder 3">
            <a:extLst>
              <a:ext uri="{FF2B5EF4-FFF2-40B4-BE49-F238E27FC236}">
                <a16:creationId xmlns:a16="http://schemas.microsoft.com/office/drawing/2014/main" id="{0FD8FDAB-AEC8-A8F9-1F9C-BD94B91E5888}"/>
              </a:ext>
            </a:extLst>
          </p:cNvPr>
          <p:cNvSpPr>
            <a:spLocks noGrp="1"/>
          </p:cNvSpPr>
          <p:nvPr>
            <p:ph type="sldNum" sz="quarter" idx="12"/>
          </p:nvPr>
        </p:nvSpPr>
        <p:spPr/>
        <p:txBody>
          <a:bodyPr/>
          <a:lstStyle/>
          <a:p>
            <a:fld id="{834A3715-FC91-284B-8702-1BAEDE956EBF}" type="slidenum">
              <a:rPr lang="en-US" smtClean="0"/>
              <a:t>11</a:t>
            </a:fld>
            <a:endParaRPr lang="en-US" dirty="0"/>
          </a:p>
        </p:txBody>
      </p:sp>
      <p:sp>
        <p:nvSpPr>
          <p:cNvPr id="7" name="Hình chữ nhật 6">
            <a:extLst>
              <a:ext uri="{FF2B5EF4-FFF2-40B4-BE49-F238E27FC236}">
                <a16:creationId xmlns:a16="http://schemas.microsoft.com/office/drawing/2014/main" id="{B3F99460-C2BB-CF46-E501-43E94E84134B}"/>
              </a:ext>
            </a:extLst>
          </p:cNvPr>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a:extLst>
              <a:ext uri="{FF2B5EF4-FFF2-40B4-BE49-F238E27FC236}">
                <a16:creationId xmlns:a16="http://schemas.microsoft.com/office/drawing/2014/main" id="{8570FE3A-A0B3-671A-6AC4-15697C40C6A2}"/>
              </a:ext>
            </a:extLst>
          </p:cNvPr>
          <p:cNvSpPr txBox="1"/>
          <p:nvPr/>
        </p:nvSpPr>
        <p:spPr>
          <a:xfrm>
            <a:off x="4248364" y="1659276"/>
            <a:ext cx="184731" cy="369332"/>
          </a:xfrm>
          <a:prstGeom prst="rect">
            <a:avLst/>
          </a:prstGeom>
          <a:noFill/>
        </p:spPr>
        <p:txBody>
          <a:bodyPr wrap="none" rtlCol="0">
            <a:spAutoFit/>
          </a:bodyPr>
          <a:lstStyle/>
          <a:p>
            <a:endParaRPr lang="en-US" dirty="0"/>
          </a:p>
        </p:txBody>
      </p:sp>
      <p:grpSp>
        <p:nvGrpSpPr>
          <p:cNvPr id="9" name="Group 8">
            <a:extLst>
              <a:ext uri="{FF2B5EF4-FFF2-40B4-BE49-F238E27FC236}">
                <a16:creationId xmlns:a16="http://schemas.microsoft.com/office/drawing/2014/main" id="{0E9F046E-00AC-90A6-870B-16EBFE87BE82}"/>
              </a:ext>
            </a:extLst>
          </p:cNvPr>
          <p:cNvGrpSpPr/>
          <p:nvPr/>
        </p:nvGrpSpPr>
        <p:grpSpPr>
          <a:xfrm>
            <a:off x="4894695" y="1049676"/>
            <a:ext cx="3893058" cy="4248578"/>
            <a:chOff x="4894695" y="1049676"/>
            <a:chExt cx="3893058" cy="4248578"/>
          </a:xfrm>
        </p:grpSpPr>
        <p:pic>
          <p:nvPicPr>
            <p:cNvPr id="6" name="Picture 5">
              <a:extLst>
                <a:ext uri="{FF2B5EF4-FFF2-40B4-BE49-F238E27FC236}">
                  <a16:creationId xmlns:a16="http://schemas.microsoft.com/office/drawing/2014/main" id="{B7D94A69-DB37-0921-B970-F3583B59AC00}"/>
                </a:ext>
              </a:extLst>
            </p:cNvPr>
            <p:cNvPicPr>
              <a:picLocks noChangeAspect="1"/>
            </p:cNvPicPr>
            <p:nvPr/>
          </p:nvPicPr>
          <p:blipFill>
            <a:blip r:embed="rId2"/>
            <a:srcRect r="17418"/>
            <a:stretch/>
          </p:blipFill>
          <p:spPr>
            <a:xfrm>
              <a:off x="4894695" y="1049676"/>
              <a:ext cx="3893058" cy="4248578"/>
            </a:xfrm>
            <a:prstGeom prst="rect">
              <a:avLst/>
            </a:prstGeom>
          </p:spPr>
        </p:pic>
        <p:sp>
          <p:nvSpPr>
            <p:cNvPr id="5" name="Rectangle: Rounded Corners 4">
              <a:extLst>
                <a:ext uri="{FF2B5EF4-FFF2-40B4-BE49-F238E27FC236}">
                  <a16:creationId xmlns:a16="http://schemas.microsoft.com/office/drawing/2014/main" id="{B5BA5E0B-641D-1C6B-C055-1AE394A6850F}"/>
                </a:ext>
              </a:extLst>
            </p:cNvPr>
            <p:cNvSpPr/>
            <p:nvPr/>
          </p:nvSpPr>
          <p:spPr>
            <a:xfrm>
              <a:off x="5024214" y="1049677"/>
              <a:ext cx="2924032" cy="1288410"/>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spTree>
    <p:extLst>
      <p:ext uri="{BB962C8B-B14F-4D97-AF65-F5344CB8AC3E}">
        <p14:creationId xmlns:p14="http://schemas.microsoft.com/office/powerpoint/2010/main" val="4015344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B8214-C0EF-DFAB-AF95-5A759A9E7D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6C1E9B0-48BB-9F66-9941-1F94790699CE}"/>
              </a:ext>
            </a:extLst>
          </p:cNvPr>
          <p:cNvSpPr>
            <a:spLocks noGrp="1"/>
          </p:cNvSpPr>
          <p:nvPr>
            <p:ph type="title"/>
          </p:nvPr>
        </p:nvSpPr>
        <p:spPr>
          <a:xfrm>
            <a:off x="290146" y="-75457"/>
            <a:ext cx="3460520" cy="589085"/>
          </a:xfrm>
        </p:spPr>
        <p:txBody>
          <a:bodyPr/>
          <a:lstStyle/>
          <a:p>
            <a:pPr algn="just">
              <a:lnSpc>
                <a:spcPct val="150000"/>
              </a:lnSpc>
            </a:pPr>
            <a:r>
              <a:rPr lang="en-US" sz="2800" dirty="0"/>
              <a:t>Data transforming </a:t>
            </a:r>
          </a:p>
        </p:txBody>
      </p:sp>
      <p:sp>
        <p:nvSpPr>
          <p:cNvPr id="3" name="Content Placeholder 2">
            <a:extLst>
              <a:ext uri="{FF2B5EF4-FFF2-40B4-BE49-F238E27FC236}">
                <a16:creationId xmlns:a16="http://schemas.microsoft.com/office/drawing/2014/main" id="{103513A2-CD2E-FDE4-C534-E75ACEEFD660}"/>
              </a:ext>
            </a:extLst>
          </p:cNvPr>
          <p:cNvSpPr>
            <a:spLocks noGrp="1"/>
          </p:cNvSpPr>
          <p:nvPr>
            <p:ph idx="1"/>
          </p:nvPr>
        </p:nvSpPr>
        <p:spPr>
          <a:xfrm>
            <a:off x="285749" y="918155"/>
            <a:ext cx="3962615" cy="589085"/>
          </a:xfrm>
        </p:spPr>
        <p:txBody>
          <a:bodyPr>
            <a:normAutofit/>
          </a:bodyPr>
          <a:lstStyle/>
          <a:p>
            <a:pPr marL="457200" lvl="1" indent="-287655" algn="just">
              <a:lnSpc>
                <a:spcPct val="150000"/>
              </a:lnSpc>
            </a:pPr>
            <a:r>
              <a:rPr lang="en-US" sz="1800" b="1" dirty="0"/>
              <a:t>Class imbalanced (SMOTE)</a:t>
            </a:r>
          </a:p>
          <a:p>
            <a:pPr marL="457200" lvl="1" indent="-287655" algn="just">
              <a:lnSpc>
                <a:spcPct val="150000"/>
              </a:lnSpc>
            </a:pPr>
            <a:endParaRPr lang="en-US" sz="1800" b="1" dirty="0"/>
          </a:p>
        </p:txBody>
      </p:sp>
      <p:sp>
        <p:nvSpPr>
          <p:cNvPr id="4" name="Slide Number Placeholder 3">
            <a:extLst>
              <a:ext uri="{FF2B5EF4-FFF2-40B4-BE49-F238E27FC236}">
                <a16:creationId xmlns:a16="http://schemas.microsoft.com/office/drawing/2014/main" id="{F14EE6E7-EF42-CE88-CB09-CEAF56546860}"/>
              </a:ext>
            </a:extLst>
          </p:cNvPr>
          <p:cNvSpPr>
            <a:spLocks noGrp="1"/>
          </p:cNvSpPr>
          <p:nvPr>
            <p:ph type="sldNum" sz="quarter" idx="12"/>
          </p:nvPr>
        </p:nvSpPr>
        <p:spPr/>
        <p:txBody>
          <a:bodyPr/>
          <a:lstStyle/>
          <a:p>
            <a:fld id="{834A3715-FC91-284B-8702-1BAEDE956EBF}" type="slidenum">
              <a:rPr lang="en-US" smtClean="0"/>
              <a:t>12</a:t>
            </a:fld>
            <a:endParaRPr lang="en-US" dirty="0"/>
          </a:p>
        </p:txBody>
      </p:sp>
      <p:sp>
        <p:nvSpPr>
          <p:cNvPr id="7" name="Hình chữ nhật 6">
            <a:extLst>
              <a:ext uri="{FF2B5EF4-FFF2-40B4-BE49-F238E27FC236}">
                <a16:creationId xmlns:a16="http://schemas.microsoft.com/office/drawing/2014/main" id="{903B046A-BA6D-16AC-0BEE-9EFCCA814956}"/>
              </a:ext>
            </a:extLst>
          </p:cNvPr>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a:extLst>
              <a:ext uri="{FF2B5EF4-FFF2-40B4-BE49-F238E27FC236}">
                <a16:creationId xmlns:a16="http://schemas.microsoft.com/office/drawing/2014/main" id="{58BF680F-445A-23D5-C0FB-416F3D4D67C7}"/>
              </a:ext>
            </a:extLst>
          </p:cNvPr>
          <p:cNvSpPr txBox="1"/>
          <p:nvPr/>
        </p:nvSpPr>
        <p:spPr>
          <a:xfrm>
            <a:off x="4248364" y="1659276"/>
            <a:ext cx="184731" cy="369332"/>
          </a:xfrm>
          <a:prstGeom prst="rect">
            <a:avLst/>
          </a:prstGeom>
          <a:noFill/>
        </p:spPr>
        <p:txBody>
          <a:bodyPr wrap="none" rtlCol="0">
            <a:spAutoFit/>
          </a:bodyPr>
          <a:lstStyle/>
          <a:p>
            <a:endParaRPr lang="en-US" dirty="0"/>
          </a:p>
        </p:txBody>
      </p:sp>
      <p:pic>
        <p:nvPicPr>
          <p:cNvPr id="6" name="Picture 5">
            <a:extLst>
              <a:ext uri="{FF2B5EF4-FFF2-40B4-BE49-F238E27FC236}">
                <a16:creationId xmlns:a16="http://schemas.microsoft.com/office/drawing/2014/main" id="{555BC8FD-EEE2-7A86-FE53-2E6DECE31159}"/>
              </a:ext>
            </a:extLst>
          </p:cNvPr>
          <p:cNvPicPr>
            <a:picLocks noChangeAspect="1"/>
          </p:cNvPicPr>
          <p:nvPr/>
        </p:nvPicPr>
        <p:blipFill>
          <a:blip r:embed="rId2"/>
          <a:stretch>
            <a:fillRect/>
          </a:stretch>
        </p:blipFill>
        <p:spPr>
          <a:xfrm>
            <a:off x="691962" y="1534994"/>
            <a:ext cx="5002782" cy="2395969"/>
          </a:xfrm>
          <a:prstGeom prst="rect">
            <a:avLst/>
          </a:prstGeom>
        </p:spPr>
      </p:pic>
      <p:pic>
        <p:nvPicPr>
          <p:cNvPr id="2050" name="Picture 2">
            <a:extLst>
              <a:ext uri="{FF2B5EF4-FFF2-40B4-BE49-F238E27FC236}">
                <a16:creationId xmlns:a16="http://schemas.microsoft.com/office/drawing/2014/main" id="{1D6167D0-31DB-93E9-A892-02BDEDC4CA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643" y="4055245"/>
            <a:ext cx="2608428" cy="224966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44919C6-723A-A5F4-9C71-0864D7E8F6A5}"/>
              </a:ext>
            </a:extLst>
          </p:cNvPr>
          <p:cNvPicPr>
            <a:picLocks noChangeAspect="1"/>
          </p:cNvPicPr>
          <p:nvPr/>
        </p:nvPicPr>
        <p:blipFill>
          <a:blip r:embed="rId4"/>
          <a:stretch>
            <a:fillRect/>
          </a:stretch>
        </p:blipFill>
        <p:spPr>
          <a:xfrm>
            <a:off x="3750666" y="3713747"/>
            <a:ext cx="4772691" cy="2591162"/>
          </a:xfrm>
          <a:prstGeom prst="rect">
            <a:avLst/>
          </a:prstGeom>
        </p:spPr>
      </p:pic>
      <p:sp>
        <p:nvSpPr>
          <p:cNvPr id="14" name="TextBox 13">
            <a:extLst>
              <a:ext uri="{FF2B5EF4-FFF2-40B4-BE49-F238E27FC236}">
                <a16:creationId xmlns:a16="http://schemas.microsoft.com/office/drawing/2014/main" id="{DB6BA5A7-88F1-79EA-5E63-D1856904DE82}"/>
              </a:ext>
            </a:extLst>
          </p:cNvPr>
          <p:cNvSpPr txBox="1"/>
          <p:nvPr/>
        </p:nvSpPr>
        <p:spPr>
          <a:xfrm>
            <a:off x="4777208" y="3158154"/>
            <a:ext cx="3746149" cy="369332"/>
          </a:xfrm>
          <a:prstGeom prst="rect">
            <a:avLst/>
          </a:prstGeom>
          <a:noFill/>
        </p:spPr>
        <p:txBody>
          <a:bodyPr wrap="square" rtlCol="0">
            <a:spAutoFit/>
          </a:bodyPr>
          <a:lstStyle/>
          <a:p>
            <a:r>
              <a:rPr lang="en-US" i="1" dirty="0"/>
              <a:t>Before and after resampling</a:t>
            </a:r>
          </a:p>
        </p:txBody>
      </p:sp>
      <p:sp>
        <p:nvSpPr>
          <p:cNvPr id="15" name="Rectangle: Rounded Corners 14">
            <a:extLst>
              <a:ext uri="{FF2B5EF4-FFF2-40B4-BE49-F238E27FC236}">
                <a16:creationId xmlns:a16="http://schemas.microsoft.com/office/drawing/2014/main" id="{21F091C2-1D1B-3B87-3E75-7E00F3FDAF12}"/>
              </a:ext>
            </a:extLst>
          </p:cNvPr>
          <p:cNvSpPr/>
          <p:nvPr/>
        </p:nvSpPr>
        <p:spPr>
          <a:xfrm>
            <a:off x="4055188" y="4140710"/>
            <a:ext cx="2093957" cy="811619"/>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2BF952C6-D600-4441-6459-986CC526AFD7}"/>
              </a:ext>
            </a:extLst>
          </p:cNvPr>
          <p:cNvSpPr/>
          <p:nvPr/>
        </p:nvSpPr>
        <p:spPr>
          <a:xfrm>
            <a:off x="4043054" y="5394019"/>
            <a:ext cx="2093957" cy="811619"/>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8" name="TextBox 17">
            <a:extLst>
              <a:ext uri="{FF2B5EF4-FFF2-40B4-BE49-F238E27FC236}">
                <a16:creationId xmlns:a16="http://schemas.microsoft.com/office/drawing/2014/main" id="{1EE0A736-2AAD-5561-1260-0541103F902E}"/>
              </a:ext>
            </a:extLst>
          </p:cNvPr>
          <p:cNvSpPr txBox="1"/>
          <p:nvPr/>
        </p:nvSpPr>
        <p:spPr>
          <a:xfrm>
            <a:off x="5887920" y="1504756"/>
            <a:ext cx="2970331" cy="1283374"/>
          </a:xfrm>
          <a:prstGeom prst="rect">
            <a:avLst/>
          </a:prstGeom>
          <a:noFill/>
        </p:spPr>
        <p:txBody>
          <a:bodyPr wrap="square">
            <a:spAutoFit/>
          </a:bodyPr>
          <a:lstStyle/>
          <a:p>
            <a:pPr marL="457200" lvl="1" indent="-287655" algn="just">
              <a:lnSpc>
                <a:spcPct val="150000"/>
              </a:lnSpc>
              <a:buFont typeface="Arial" panose="020B0604020202020204" pitchFamily="34" charset="0"/>
              <a:buChar char="•"/>
            </a:pPr>
            <a:r>
              <a:rPr lang="en-US" sz="1600" dirty="0"/>
              <a:t>Balancing the data </a:t>
            </a:r>
          </a:p>
          <a:p>
            <a:pPr marL="914400" lvl="2" indent="-287655" algn="just">
              <a:lnSpc>
                <a:spcPct val="150000"/>
              </a:lnSpc>
            </a:pPr>
            <a:r>
              <a:rPr lang="en-US" sz="1200" dirty="0" err="1"/>
              <a:t>RandomOverSampler</a:t>
            </a:r>
            <a:endParaRPr lang="en-US" sz="1200" dirty="0"/>
          </a:p>
          <a:p>
            <a:pPr marL="914400" lvl="2" indent="-287655" algn="just">
              <a:lnSpc>
                <a:spcPct val="150000"/>
              </a:lnSpc>
            </a:pPr>
            <a:r>
              <a:rPr lang="en-US" sz="1200" dirty="0"/>
              <a:t>SMOTE</a:t>
            </a:r>
          </a:p>
          <a:p>
            <a:pPr marL="914400" lvl="2" indent="-287655" algn="just">
              <a:lnSpc>
                <a:spcPct val="150000"/>
              </a:lnSpc>
            </a:pPr>
            <a:r>
              <a:rPr lang="en-US" sz="1200" dirty="0"/>
              <a:t>GMM (Unsupervised Learning)</a:t>
            </a:r>
            <a:endParaRPr lang="en-US" sz="1600" dirty="0"/>
          </a:p>
        </p:txBody>
      </p:sp>
    </p:spTree>
    <p:extLst>
      <p:ext uri="{BB962C8B-B14F-4D97-AF65-F5344CB8AC3E}">
        <p14:creationId xmlns:p14="http://schemas.microsoft.com/office/powerpoint/2010/main" val="37941768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BAF617-5010-6580-C3AA-0422F95E027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878C130-E8D7-A28D-9037-23AB165E134A}"/>
              </a:ext>
            </a:extLst>
          </p:cNvPr>
          <p:cNvSpPr>
            <a:spLocks noGrp="1"/>
          </p:cNvSpPr>
          <p:nvPr>
            <p:ph type="title"/>
          </p:nvPr>
        </p:nvSpPr>
        <p:spPr>
          <a:xfrm>
            <a:off x="290146" y="-75457"/>
            <a:ext cx="7658100" cy="589085"/>
          </a:xfrm>
        </p:spPr>
        <p:txBody>
          <a:bodyPr/>
          <a:lstStyle/>
          <a:p>
            <a:pPr algn="just">
              <a:lnSpc>
                <a:spcPct val="150000"/>
              </a:lnSpc>
            </a:pPr>
            <a:r>
              <a:rPr lang="en-US" sz="2800" dirty="0"/>
              <a:t>Data transforming </a:t>
            </a:r>
          </a:p>
        </p:txBody>
      </p:sp>
      <p:sp>
        <p:nvSpPr>
          <p:cNvPr id="3" name="Content Placeholder 2">
            <a:extLst>
              <a:ext uri="{FF2B5EF4-FFF2-40B4-BE49-F238E27FC236}">
                <a16:creationId xmlns:a16="http://schemas.microsoft.com/office/drawing/2014/main" id="{F7DE7923-79F5-56AE-0794-F60805672ECE}"/>
              </a:ext>
            </a:extLst>
          </p:cNvPr>
          <p:cNvSpPr>
            <a:spLocks noGrp="1"/>
          </p:cNvSpPr>
          <p:nvPr>
            <p:ph idx="1"/>
          </p:nvPr>
        </p:nvSpPr>
        <p:spPr>
          <a:xfrm>
            <a:off x="285749" y="918155"/>
            <a:ext cx="3694191" cy="1639850"/>
          </a:xfrm>
        </p:spPr>
        <p:txBody>
          <a:bodyPr>
            <a:normAutofit/>
          </a:bodyPr>
          <a:lstStyle/>
          <a:p>
            <a:pPr marL="457200" lvl="1" indent="-287655" algn="just">
              <a:lnSpc>
                <a:spcPct val="150000"/>
              </a:lnSpc>
            </a:pPr>
            <a:r>
              <a:rPr lang="en-US" sz="1800" b="1" dirty="0"/>
              <a:t>Rescaling data</a:t>
            </a:r>
          </a:p>
          <a:p>
            <a:pPr marL="914400" lvl="2" indent="-287655" algn="just">
              <a:lnSpc>
                <a:spcPct val="150000"/>
              </a:lnSpc>
            </a:pPr>
            <a:r>
              <a:rPr lang="en-US" sz="1400" dirty="0" err="1"/>
              <a:t>Standardscalar</a:t>
            </a:r>
            <a:r>
              <a:rPr lang="en-US" sz="1400" dirty="0"/>
              <a:t>()</a:t>
            </a:r>
          </a:p>
          <a:p>
            <a:pPr marL="914400" lvl="2" indent="-287655" algn="just">
              <a:lnSpc>
                <a:spcPct val="150000"/>
              </a:lnSpc>
            </a:pPr>
            <a:r>
              <a:rPr lang="en-US" sz="1400" dirty="0" err="1"/>
              <a:t>MinMaxScalar</a:t>
            </a:r>
            <a:r>
              <a:rPr lang="en-US" sz="1400" dirty="0"/>
              <a:t>()</a:t>
            </a:r>
          </a:p>
          <a:p>
            <a:pPr marL="457200" lvl="1" indent="-287655" algn="just">
              <a:lnSpc>
                <a:spcPct val="150000"/>
              </a:lnSpc>
            </a:pPr>
            <a:endParaRPr lang="en-US" sz="1800" b="1" dirty="0"/>
          </a:p>
        </p:txBody>
      </p:sp>
      <p:sp>
        <p:nvSpPr>
          <p:cNvPr id="4" name="Slide Number Placeholder 3">
            <a:extLst>
              <a:ext uri="{FF2B5EF4-FFF2-40B4-BE49-F238E27FC236}">
                <a16:creationId xmlns:a16="http://schemas.microsoft.com/office/drawing/2014/main" id="{B089A15A-964D-4D78-473A-D13C1F8DAD2E}"/>
              </a:ext>
            </a:extLst>
          </p:cNvPr>
          <p:cNvSpPr>
            <a:spLocks noGrp="1"/>
          </p:cNvSpPr>
          <p:nvPr>
            <p:ph type="sldNum" sz="quarter" idx="12"/>
          </p:nvPr>
        </p:nvSpPr>
        <p:spPr/>
        <p:txBody>
          <a:bodyPr/>
          <a:lstStyle/>
          <a:p>
            <a:fld id="{834A3715-FC91-284B-8702-1BAEDE956EBF}" type="slidenum">
              <a:rPr lang="en-US" smtClean="0"/>
              <a:t>13</a:t>
            </a:fld>
            <a:endParaRPr lang="en-US" dirty="0"/>
          </a:p>
        </p:txBody>
      </p:sp>
      <p:sp>
        <p:nvSpPr>
          <p:cNvPr id="7" name="Hình chữ nhật 6">
            <a:extLst>
              <a:ext uri="{FF2B5EF4-FFF2-40B4-BE49-F238E27FC236}">
                <a16:creationId xmlns:a16="http://schemas.microsoft.com/office/drawing/2014/main" id="{587F0A24-FA88-B1EC-58C4-640FDCC0C48B}"/>
              </a:ext>
            </a:extLst>
          </p:cNvPr>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a:extLst>
              <a:ext uri="{FF2B5EF4-FFF2-40B4-BE49-F238E27FC236}">
                <a16:creationId xmlns:a16="http://schemas.microsoft.com/office/drawing/2014/main" id="{ADFC40B3-316C-D8B4-60E4-C61D89FB716F}"/>
              </a:ext>
            </a:extLst>
          </p:cNvPr>
          <p:cNvSpPr txBox="1"/>
          <p:nvPr/>
        </p:nvSpPr>
        <p:spPr>
          <a:xfrm>
            <a:off x="4248364" y="1659276"/>
            <a:ext cx="184731" cy="369332"/>
          </a:xfrm>
          <a:prstGeom prst="rect">
            <a:avLst/>
          </a:prstGeom>
          <a:noFill/>
        </p:spPr>
        <p:txBody>
          <a:bodyPr wrap="none" rtlCol="0">
            <a:spAutoFit/>
          </a:bodyPr>
          <a:lstStyle/>
          <a:p>
            <a:endParaRPr lang="en-US" dirty="0"/>
          </a:p>
        </p:txBody>
      </p:sp>
      <p:pic>
        <p:nvPicPr>
          <p:cNvPr id="13" name="Picture 12">
            <a:extLst>
              <a:ext uri="{FF2B5EF4-FFF2-40B4-BE49-F238E27FC236}">
                <a16:creationId xmlns:a16="http://schemas.microsoft.com/office/drawing/2014/main" id="{BF41FD8B-006B-73F8-E7F1-3976180B36F1}"/>
              </a:ext>
            </a:extLst>
          </p:cNvPr>
          <p:cNvPicPr>
            <a:picLocks noChangeAspect="1"/>
          </p:cNvPicPr>
          <p:nvPr/>
        </p:nvPicPr>
        <p:blipFill>
          <a:blip r:embed="rId2"/>
          <a:stretch>
            <a:fillRect/>
          </a:stretch>
        </p:blipFill>
        <p:spPr>
          <a:xfrm>
            <a:off x="3328237" y="1291684"/>
            <a:ext cx="4344068" cy="1266321"/>
          </a:xfrm>
          <a:prstGeom prst="rect">
            <a:avLst/>
          </a:prstGeom>
        </p:spPr>
      </p:pic>
      <p:pic>
        <p:nvPicPr>
          <p:cNvPr id="15" name="Picture 14">
            <a:extLst>
              <a:ext uri="{FF2B5EF4-FFF2-40B4-BE49-F238E27FC236}">
                <a16:creationId xmlns:a16="http://schemas.microsoft.com/office/drawing/2014/main" id="{FDA106A6-DCB1-64B4-F71C-31A1881F7482}"/>
              </a:ext>
            </a:extLst>
          </p:cNvPr>
          <p:cNvPicPr>
            <a:picLocks noChangeAspect="1"/>
          </p:cNvPicPr>
          <p:nvPr/>
        </p:nvPicPr>
        <p:blipFill>
          <a:blip r:embed="rId3"/>
          <a:srcRect r="11580"/>
          <a:stretch/>
        </p:blipFill>
        <p:spPr>
          <a:xfrm>
            <a:off x="4701519" y="2728502"/>
            <a:ext cx="3956347" cy="3611454"/>
          </a:xfrm>
          <a:prstGeom prst="rect">
            <a:avLst/>
          </a:prstGeom>
        </p:spPr>
      </p:pic>
      <p:pic>
        <p:nvPicPr>
          <p:cNvPr id="17" name="Picture 16">
            <a:extLst>
              <a:ext uri="{FF2B5EF4-FFF2-40B4-BE49-F238E27FC236}">
                <a16:creationId xmlns:a16="http://schemas.microsoft.com/office/drawing/2014/main" id="{CF9A0479-61C9-5E06-C906-B8FE6C488A12}"/>
              </a:ext>
            </a:extLst>
          </p:cNvPr>
          <p:cNvPicPr>
            <a:picLocks noChangeAspect="1"/>
          </p:cNvPicPr>
          <p:nvPr/>
        </p:nvPicPr>
        <p:blipFill>
          <a:blip r:embed="rId4"/>
          <a:stretch>
            <a:fillRect/>
          </a:stretch>
        </p:blipFill>
        <p:spPr>
          <a:xfrm>
            <a:off x="285749" y="2874308"/>
            <a:ext cx="4089513" cy="2828305"/>
          </a:xfrm>
          <a:prstGeom prst="rect">
            <a:avLst/>
          </a:prstGeom>
        </p:spPr>
      </p:pic>
      <p:sp>
        <p:nvSpPr>
          <p:cNvPr id="18" name="TextBox 17">
            <a:extLst>
              <a:ext uri="{FF2B5EF4-FFF2-40B4-BE49-F238E27FC236}">
                <a16:creationId xmlns:a16="http://schemas.microsoft.com/office/drawing/2014/main" id="{54C140AC-323B-8C30-01DE-1E64E1BDB740}"/>
              </a:ext>
            </a:extLst>
          </p:cNvPr>
          <p:cNvSpPr txBox="1"/>
          <p:nvPr/>
        </p:nvSpPr>
        <p:spPr>
          <a:xfrm>
            <a:off x="1195754" y="5903089"/>
            <a:ext cx="2357674" cy="369332"/>
          </a:xfrm>
          <a:prstGeom prst="rect">
            <a:avLst/>
          </a:prstGeom>
          <a:noFill/>
        </p:spPr>
        <p:txBody>
          <a:bodyPr wrap="square" rtlCol="0">
            <a:spAutoFit/>
          </a:bodyPr>
          <a:lstStyle/>
          <a:p>
            <a:r>
              <a:rPr lang="en-US" dirty="0"/>
              <a:t>Before rescaling</a:t>
            </a:r>
          </a:p>
        </p:txBody>
      </p:sp>
      <p:sp>
        <p:nvSpPr>
          <p:cNvPr id="19" name="TextBox 18">
            <a:extLst>
              <a:ext uri="{FF2B5EF4-FFF2-40B4-BE49-F238E27FC236}">
                <a16:creationId xmlns:a16="http://schemas.microsoft.com/office/drawing/2014/main" id="{9DC13FA2-24C0-840B-67C3-AB8E514FA1BF}"/>
              </a:ext>
            </a:extLst>
          </p:cNvPr>
          <p:cNvSpPr txBox="1"/>
          <p:nvPr/>
        </p:nvSpPr>
        <p:spPr>
          <a:xfrm>
            <a:off x="4701519" y="6330409"/>
            <a:ext cx="2357674" cy="369332"/>
          </a:xfrm>
          <a:prstGeom prst="rect">
            <a:avLst/>
          </a:prstGeom>
          <a:noFill/>
        </p:spPr>
        <p:txBody>
          <a:bodyPr wrap="square" rtlCol="0">
            <a:spAutoFit/>
          </a:bodyPr>
          <a:lstStyle/>
          <a:p>
            <a:r>
              <a:rPr lang="en-US" dirty="0"/>
              <a:t>After rescaling</a:t>
            </a:r>
          </a:p>
        </p:txBody>
      </p:sp>
    </p:spTree>
    <p:extLst>
      <p:ext uri="{BB962C8B-B14F-4D97-AF65-F5344CB8AC3E}">
        <p14:creationId xmlns:p14="http://schemas.microsoft.com/office/powerpoint/2010/main" val="36237082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splitting</a:t>
            </a:r>
          </a:p>
        </p:txBody>
      </p:sp>
      <p:sp>
        <p:nvSpPr>
          <p:cNvPr id="3" name="Content Placeholder 2"/>
          <p:cNvSpPr>
            <a:spLocks noGrp="1"/>
          </p:cNvSpPr>
          <p:nvPr>
            <p:ph idx="1"/>
          </p:nvPr>
        </p:nvSpPr>
        <p:spPr>
          <a:xfrm>
            <a:off x="742415" y="3742977"/>
            <a:ext cx="4975479" cy="2184518"/>
          </a:xfrm>
        </p:spPr>
        <p:txBody>
          <a:bodyPr>
            <a:normAutofit/>
          </a:bodyPr>
          <a:lstStyle/>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14</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436BFEC7-802F-8EE3-1C84-2FD43BB438D9}"/>
              </a:ext>
            </a:extLst>
          </p:cNvPr>
          <p:cNvPicPr>
            <a:picLocks noChangeAspect="1"/>
          </p:cNvPicPr>
          <p:nvPr/>
        </p:nvPicPr>
        <p:blipFill>
          <a:blip r:embed="rId3"/>
          <a:srcRect t="22790"/>
          <a:stretch/>
        </p:blipFill>
        <p:spPr>
          <a:xfrm>
            <a:off x="742415" y="1441435"/>
            <a:ext cx="7659169" cy="2184518"/>
          </a:xfrm>
          <a:prstGeom prst="rect">
            <a:avLst/>
          </a:prstGeom>
        </p:spPr>
      </p:pic>
      <p:sp>
        <p:nvSpPr>
          <p:cNvPr id="10" name="Content Placeholder 2">
            <a:extLst>
              <a:ext uri="{FF2B5EF4-FFF2-40B4-BE49-F238E27FC236}">
                <a16:creationId xmlns:a16="http://schemas.microsoft.com/office/drawing/2014/main" id="{B6B37125-93CA-BF79-51A7-8E26A90CA2E3}"/>
              </a:ext>
            </a:extLst>
          </p:cNvPr>
          <p:cNvSpPr txBox="1">
            <a:spLocks/>
          </p:cNvSpPr>
          <p:nvPr/>
        </p:nvSpPr>
        <p:spPr>
          <a:xfrm>
            <a:off x="285749" y="918155"/>
            <a:ext cx="4415770" cy="24346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287655" algn="just">
              <a:lnSpc>
                <a:spcPct val="150000"/>
              </a:lnSpc>
            </a:pPr>
            <a:r>
              <a:rPr lang="en-US" sz="1800" b="1" dirty="0"/>
              <a:t>Data splitting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training</a:t>
            </a:r>
          </a:p>
        </p:txBody>
      </p:sp>
      <p:sp>
        <p:nvSpPr>
          <p:cNvPr id="4" name="Slide Number Placeholder 3"/>
          <p:cNvSpPr>
            <a:spLocks noGrp="1"/>
          </p:cNvSpPr>
          <p:nvPr>
            <p:ph type="sldNum" sz="quarter" idx="12"/>
          </p:nvPr>
        </p:nvSpPr>
        <p:spPr/>
        <p:txBody>
          <a:bodyPr/>
          <a:lstStyle/>
          <a:p>
            <a:fld id="{834A3715-FC91-284B-8702-1BAEDE956EBF}" type="slidenum">
              <a:rPr lang="en-US" smtClean="0"/>
              <a:t>15</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pic>
        <p:nvPicPr>
          <p:cNvPr id="9" name="Picture 8">
            <a:extLst>
              <a:ext uri="{FF2B5EF4-FFF2-40B4-BE49-F238E27FC236}">
                <a16:creationId xmlns:a16="http://schemas.microsoft.com/office/drawing/2014/main" id="{F25E322A-A00F-4665-3BC6-A9093873AA58}"/>
              </a:ext>
            </a:extLst>
          </p:cNvPr>
          <p:cNvPicPr>
            <a:picLocks noChangeAspect="1"/>
          </p:cNvPicPr>
          <p:nvPr/>
        </p:nvPicPr>
        <p:blipFill>
          <a:blip r:embed="rId3"/>
          <a:stretch>
            <a:fillRect/>
          </a:stretch>
        </p:blipFill>
        <p:spPr>
          <a:xfrm>
            <a:off x="3231722" y="703839"/>
            <a:ext cx="5124580" cy="5595362"/>
          </a:xfrm>
          <a:prstGeom prst="rect">
            <a:avLst/>
          </a:prstGeom>
        </p:spPr>
      </p:pic>
      <p:sp>
        <p:nvSpPr>
          <p:cNvPr id="10" name="Content Placeholder 2">
            <a:extLst>
              <a:ext uri="{FF2B5EF4-FFF2-40B4-BE49-F238E27FC236}">
                <a16:creationId xmlns:a16="http://schemas.microsoft.com/office/drawing/2014/main" id="{047016D6-BB84-5A3E-815C-E8E7204E96E6}"/>
              </a:ext>
            </a:extLst>
          </p:cNvPr>
          <p:cNvSpPr txBox="1">
            <a:spLocks/>
          </p:cNvSpPr>
          <p:nvPr/>
        </p:nvSpPr>
        <p:spPr>
          <a:xfrm>
            <a:off x="285749" y="918155"/>
            <a:ext cx="2620296" cy="279024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287655" algn="just">
              <a:lnSpc>
                <a:spcPct val="150000"/>
              </a:lnSpc>
            </a:pPr>
            <a:r>
              <a:rPr lang="vi-VN" sz="1800" b="1" dirty="0"/>
              <a:t>Models</a:t>
            </a:r>
          </a:p>
          <a:p>
            <a:pPr marL="914400" lvl="2" indent="-287655" algn="just">
              <a:lnSpc>
                <a:spcPct val="150000"/>
              </a:lnSpc>
            </a:pPr>
            <a:r>
              <a:rPr lang="en-US" sz="1400" dirty="0"/>
              <a:t>Decision Trees</a:t>
            </a:r>
          </a:p>
          <a:p>
            <a:pPr marL="914400" lvl="2" indent="-287655" algn="just">
              <a:lnSpc>
                <a:spcPct val="150000"/>
              </a:lnSpc>
            </a:pPr>
            <a:r>
              <a:rPr lang="en-US" sz="1400" dirty="0"/>
              <a:t>Random Forest</a:t>
            </a:r>
          </a:p>
          <a:p>
            <a:pPr marL="914400" lvl="2" indent="-287655" algn="just">
              <a:lnSpc>
                <a:spcPct val="150000"/>
              </a:lnSpc>
            </a:pPr>
            <a:r>
              <a:rPr lang="en-US" sz="1400" dirty="0"/>
              <a:t>KNN</a:t>
            </a:r>
          </a:p>
          <a:p>
            <a:pPr marL="914400" lvl="2" indent="-287655" algn="just">
              <a:lnSpc>
                <a:spcPct val="150000"/>
              </a:lnSpc>
            </a:pPr>
            <a:r>
              <a:rPr lang="en-US" sz="1400" dirty="0"/>
              <a:t>Naive Bayes</a:t>
            </a:r>
          </a:p>
          <a:p>
            <a:pPr marL="914400" lvl="2" indent="-287655" algn="just">
              <a:lnSpc>
                <a:spcPct val="150000"/>
              </a:lnSpc>
            </a:pPr>
            <a:r>
              <a:rPr lang="en-US" sz="1400" dirty="0" err="1"/>
              <a:t>XGBoost</a:t>
            </a:r>
            <a:endParaRPr lang="en-US" sz="14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8CAB4-5925-D163-36AE-4AB0F5ECC6F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367308-1B9C-1F1E-DED5-3E73DC8FE9A1}"/>
              </a:ext>
            </a:extLst>
          </p:cNvPr>
          <p:cNvSpPr>
            <a:spLocks noGrp="1"/>
          </p:cNvSpPr>
          <p:nvPr>
            <p:ph type="title"/>
          </p:nvPr>
        </p:nvSpPr>
        <p:spPr>
          <a:xfrm>
            <a:off x="290146" y="-75457"/>
            <a:ext cx="7658100" cy="589085"/>
          </a:xfrm>
        </p:spPr>
        <p:txBody>
          <a:bodyPr/>
          <a:lstStyle/>
          <a:p>
            <a:pPr algn="just">
              <a:lnSpc>
                <a:spcPct val="150000"/>
              </a:lnSpc>
            </a:pPr>
            <a:r>
              <a:rPr lang="en-US" sz="2800" dirty="0"/>
              <a:t>Model training</a:t>
            </a:r>
          </a:p>
        </p:txBody>
      </p:sp>
      <p:sp>
        <p:nvSpPr>
          <p:cNvPr id="4" name="Slide Number Placeholder 3">
            <a:extLst>
              <a:ext uri="{FF2B5EF4-FFF2-40B4-BE49-F238E27FC236}">
                <a16:creationId xmlns:a16="http://schemas.microsoft.com/office/drawing/2014/main" id="{167FB99D-5F79-EF79-5A33-0670A84A4629}"/>
              </a:ext>
            </a:extLst>
          </p:cNvPr>
          <p:cNvSpPr>
            <a:spLocks noGrp="1"/>
          </p:cNvSpPr>
          <p:nvPr>
            <p:ph type="sldNum" sz="quarter" idx="12"/>
          </p:nvPr>
        </p:nvSpPr>
        <p:spPr/>
        <p:txBody>
          <a:bodyPr/>
          <a:lstStyle/>
          <a:p>
            <a:fld id="{834A3715-FC91-284B-8702-1BAEDE956EBF}" type="slidenum">
              <a:rPr lang="en-US" smtClean="0"/>
              <a:t>16</a:t>
            </a:fld>
            <a:endParaRPr lang="en-US" dirty="0"/>
          </a:p>
        </p:txBody>
      </p:sp>
      <p:sp>
        <p:nvSpPr>
          <p:cNvPr id="7" name="Hình chữ nhật 6">
            <a:extLst>
              <a:ext uri="{FF2B5EF4-FFF2-40B4-BE49-F238E27FC236}">
                <a16:creationId xmlns:a16="http://schemas.microsoft.com/office/drawing/2014/main" id="{7318226B-A1A2-5460-50EE-6279B46A01ED}"/>
              </a:ext>
            </a:extLst>
          </p:cNvPr>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a:extLst>
              <a:ext uri="{FF2B5EF4-FFF2-40B4-BE49-F238E27FC236}">
                <a16:creationId xmlns:a16="http://schemas.microsoft.com/office/drawing/2014/main" id="{90B55B72-C62D-E4FF-E552-C7335853AB8E}"/>
              </a:ext>
            </a:extLst>
          </p:cNvPr>
          <p:cNvSpPr txBox="1"/>
          <p:nvPr/>
        </p:nvSpPr>
        <p:spPr>
          <a:xfrm>
            <a:off x="4248364" y="1659276"/>
            <a:ext cx="184731" cy="369332"/>
          </a:xfrm>
          <a:prstGeom prst="rect">
            <a:avLst/>
          </a:prstGeom>
          <a:noFill/>
        </p:spPr>
        <p:txBody>
          <a:bodyPr wrap="none" rtlCol="0">
            <a:spAutoFit/>
          </a:bodyPr>
          <a:lstStyle/>
          <a:p>
            <a:endParaRPr lang="en-US" dirty="0"/>
          </a:p>
        </p:txBody>
      </p:sp>
      <p:sp>
        <p:nvSpPr>
          <p:cNvPr id="10" name="Content Placeholder 2">
            <a:extLst>
              <a:ext uri="{FF2B5EF4-FFF2-40B4-BE49-F238E27FC236}">
                <a16:creationId xmlns:a16="http://schemas.microsoft.com/office/drawing/2014/main" id="{0610CFA6-199D-2937-3E94-69C3C2EEE378}"/>
              </a:ext>
            </a:extLst>
          </p:cNvPr>
          <p:cNvSpPr txBox="1">
            <a:spLocks/>
          </p:cNvSpPr>
          <p:nvPr/>
        </p:nvSpPr>
        <p:spPr>
          <a:xfrm>
            <a:off x="285748" y="918156"/>
            <a:ext cx="4415771" cy="22673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287655" algn="just">
              <a:lnSpc>
                <a:spcPct val="150000"/>
              </a:lnSpc>
            </a:pPr>
            <a:r>
              <a:rPr lang="vi-VN" sz="1800" b="1" dirty="0"/>
              <a:t>Decision tree (outline)</a:t>
            </a:r>
            <a:endParaRPr lang="vi-VN" sz="1400" b="1" dirty="0"/>
          </a:p>
          <a:p>
            <a:pPr marL="914400" lvl="2" indent="-287655" algn="just">
              <a:lnSpc>
                <a:spcPct val="150000"/>
              </a:lnSpc>
            </a:pPr>
            <a:r>
              <a:rPr lang="vi-VN" sz="1400" dirty="0"/>
              <a:t>Hyperparam </a:t>
            </a:r>
            <a:r>
              <a:rPr lang="vi-VN" sz="1400" i="1" dirty="0"/>
              <a:t>=&gt; GridSearchCV</a:t>
            </a:r>
          </a:p>
          <a:p>
            <a:pPr marL="914400" lvl="2" indent="-287655" algn="just">
              <a:lnSpc>
                <a:spcPct val="150000"/>
              </a:lnSpc>
            </a:pPr>
            <a:r>
              <a:rPr lang="vi-VN" sz="1400" dirty="0"/>
              <a:t>Metrics </a:t>
            </a:r>
            <a:r>
              <a:rPr lang="vi-VN" sz="1400" i="1" dirty="0"/>
              <a:t>=&gt; Accuracy, precision, recall</a:t>
            </a:r>
          </a:p>
          <a:p>
            <a:pPr marL="914400" lvl="2" indent="-287655" algn="just">
              <a:lnSpc>
                <a:spcPct val="150000"/>
              </a:lnSpc>
            </a:pPr>
            <a:r>
              <a:rPr lang="vi-VN" sz="1400" dirty="0"/>
              <a:t>Evaluate </a:t>
            </a:r>
            <a:r>
              <a:rPr lang="vi-VN" sz="1400" i="1" dirty="0"/>
              <a:t>=&gt; clf report, confusion matrix.</a:t>
            </a:r>
          </a:p>
          <a:p>
            <a:pPr marL="914400" lvl="2" indent="-287655" algn="just">
              <a:lnSpc>
                <a:spcPct val="150000"/>
              </a:lnSpc>
            </a:pPr>
            <a:r>
              <a:rPr lang="vi-VN" sz="1400" dirty="0"/>
              <a:t>Compare </a:t>
            </a:r>
            <a:r>
              <a:rPr lang="vi-VN" sz="1400" i="1" dirty="0"/>
              <a:t>=&gt; Smote &amp; Oversampler</a:t>
            </a:r>
          </a:p>
          <a:p>
            <a:pPr marL="914400" lvl="2" indent="-287655" algn="just">
              <a:lnSpc>
                <a:spcPct val="150000"/>
              </a:lnSpc>
            </a:pPr>
            <a:endParaRPr lang="vi-VN" sz="1400" dirty="0"/>
          </a:p>
        </p:txBody>
      </p:sp>
      <p:pic>
        <p:nvPicPr>
          <p:cNvPr id="5" name="Picture 4">
            <a:extLst>
              <a:ext uri="{FF2B5EF4-FFF2-40B4-BE49-F238E27FC236}">
                <a16:creationId xmlns:a16="http://schemas.microsoft.com/office/drawing/2014/main" id="{F614C89A-D895-E852-00E8-19D7AE2E69B5}"/>
              </a:ext>
            </a:extLst>
          </p:cNvPr>
          <p:cNvPicPr>
            <a:picLocks noChangeAspect="1"/>
          </p:cNvPicPr>
          <p:nvPr/>
        </p:nvPicPr>
        <p:blipFill>
          <a:blip r:embed="rId3"/>
          <a:stretch>
            <a:fillRect/>
          </a:stretch>
        </p:blipFill>
        <p:spPr>
          <a:xfrm>
            <a:off x="4601567" y="918155"/>
            <a:ext cx="4334769" cy="2170485"/>
          </a:xfrm>
          <a:prstGeom prst="rect">
            <a:avLst/>
          </a:prstGeom>
        </p:spPr>
      </p:pic>
      <p:pic>
        <p:nvPicPr>
          <p:cNvPr id="11" name="Picture 10">
            <a:extLst>
              <a:ext uri="{FF2B5EF4-FFF2-40B4-BE49-F238E27FC236}">
                <a16:creationId xmlns:a16="http://schemas.microsoft.com/office/drawing/2014/main" id="{F8885D38-2369-1024-05D1-A197582A4851}"/>
              </a:ext>
            </a:extLst>
          </p:cNvPr>
          <p:cNvPicPr>
            <a:picLocks noChangeAspect="1"/>
          </p:cNvPicPr>
          <p:nvPr/>
        </p:nvPicPr>
        <p:blipFill>
          <a:blip r:embed="rId4"/>
          <a:stretch>
            <a:fillRect/>
          </a:stretch>
        </p:blipFill>
        <p:spPr>
          <a:xfrm>
            <a:off x="996553" y="3185543"/>
            <a:ext cx="7150894" cy="1039528"/>
          </a:xfrm>
          <a:prstGeom prst="rect">
            <a:avLst/>
          </a:prstGeom>
        </p:spPr>
      </p:pic>
      <p:pic>
        <p:nvPicPr>
          <p:cNvPr id="1026" name="Picture 2">
            <a:extLst>
              <a:ext uri="{FF2B5EF4-FFF2-40B4-BE49-F238E27FC236}">
                <a16:creationId xmlns:a16="http://schemas.microsoft.com/office/drawing/2014/main" id="{F20B6367-674B-4CDE-BC5E-4DEBAC9AD7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2471" y="4194591"/>
            <a:ext cx="2512717" cy="212112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C4E75187-B56E-8680-5696-FC0496F2D2B3}"/>
              </a:ext>
            </a:extLst>
          </p:cNvPr>
          <p:cNvPicPr>
            <a:picLocks noChangeAspect="1"/>
          </p:cNvPicPr>
          <p:nvPr/>
        </p:nvPicPr>
        <p:blipFill>
          <a:blip r:embed="rId6"/>
          <a:stretch>
            <a:fillRect/>
          </a:stretch>
        </p:blipFill>
        <p:spPr>
          <a:xfrm>
            <a:off x="4765993" y="4194591"/>
            <a:ext cx="2701245" cy="1971382"/>
          </a:xfrm>
          <a:prstGeom prst="rect">
            <a:avLst/>
          </a:prstGeom>
        </p:spPr>
      </p:pic>
      <p:sp>
        <p:nvSpPr>
          <p:cNvPr id="16" name="TextBox 15">
            <a:extLst>
              <a:ext uri="{FF2B5EF4-FFF2-40B4-BE49-F238E27FC236}">
                <a16:creationId xmlns:a16="http://schemas.microsoft.com/office/drawing/2014/main" id="{729D0A1D-8360-D772-5E7C-805BF65F99D4}"/>
              </a:ext>
            </a:extLst>
          </p:cNvPr>
          <p:cNvSpPr txBox="1"/>
          <p:nvPr/>
        </p:nvSpPr>
        <p:spPr>
          <a:xfrm>
            <a:off x="7105929" y="1205280"/>
            <a:ext cx="1684633" cy="369332"/>
          </a:xfrm>
          <a:prstGeom prst="rect">
            <a:avLst/>
          </a:prstGeom>
          <a:noFill/>
        </p:spPr>
        <p:txBody>
          <a:bodyPr wrap="square" rtlCol="0">
            <a:spAutoFit/>
          </a:bodyPr>
          <a:lstStyle/>
          <a:p>
            <a:r>
              <a:rPr lang="vi-VN" dirty="0">
                <a:solidFill>
                  <a:srgbClr val="FF0000"/>
                </a:solidFill>
              </a:rPr>
              <a:t>Source code</a:t>
            </a:r>
            <a:endParaRPr lang="en-US" dirty="0">
              <a:solidFill>
                <a:srgbClr val="FF0000"/>
              </a:solidFill>
            </a:endParaRPr>
          </a:p>
        </p:txBody>
      </p:sp>
      <p:sp>
        <p:nvSpPr>
          <p:cNvPr id="17" name="TextBox 16">
            <a:extLst>
              <a:ext uri="{FF2B5EF4-FFF2-40B4-BE49-F238E27FC236}">
                <a16:creationId xmlns:a16="http://schemas.microsoft.com/office/drawing/2014/main" id="{57E65D23-D837-1EB1-5D49-113AE4B0CD8C}"/>
              </a:ext>
            </a:extLst>
          </p:cNvPr>
          <p:cNvSpPr txBox="1"/>
          <p:nvPr/>
        </p:nvSpPr>
        <p:spPr>
          <a:xfrm>
            <a:off x="3350897" y="6365607"/>
            <a:ext cx="2074544" cy="369332"/>
          </a:xfrm>
          <a:prstGeom prst="rect">
            <a:avLst/>
          </a:prstGeom>
          <a:noFill/>
        </p:spPr>
        <p:txBody>
          <a:bodyPr wrap="square" rtlCol="0">
            <a:spAutoFit/>
          </a:bodyPr>
          <a:lstStyle/>
          <a:p>
            <a:r>
              <a:rPr lang="vi-VN" dirty="0">
                <a:solidFill>
                  <a:srgbClr val="FF0000"/>
                </a:solidFill>
              </a:rPr>
              <a:t>Model Evalutation</a:t>
            </a:r>
            <a:endParaRPr lang="en-US" dirty="0">
              <a:solidFill>
                <a:srgbClr val="FF0000"/>
              </a:solidFill>
            </a:endParaRPr>
          </a:p>
        </p:txBody>
      </p:sp>
      <p:sp>
        <p:nvSpPr>
          <p:cNvPr id="18" name="TextBox 17">
            <a:extLst>
              <a:ext uri="{FF2B5EF4-FFF2-40B4-BE49-F238E27FC236}">
                <a16:creationId xmlns:a16="http://schemas.microsoft.com/office/drawing/2014/main" id="{3D5218C8-224A-1A35-1BAA-49A82149AC58}"/>
              </a:ext>
            </a:extLst>
          </p:cNvPr>
          <p:cNvSpPr txBox="1"/>
          <p:nvPr/>
        </p:nvSpPr>
        <p:spPr>
          <a:xfrm>
            <a:off x="3406047" y="3649510"/>
            <a:ext cx="1684633" cy="369332"/>
          </a:xfrm>
          <a:prstGeom prst="rect">
            <a:avLst/>
          </a:prstGeom>
          <a:noFill/>
        </p:spPr>
        <p:txBody>
          <a:bodyPr wrap="square" rtlCol="0">
            <a:spAutoFit/>
          </a:bodyPr>
          <a:lstStyle/>
          <a:p>
            <a:r>
              <a:rPr lang="vi-VN" dirty="0">
                <a:solidFill>
                  <a:srgbClr val="FF0000"/>
                </a:solidFill>
              </a:rPr>
              <a:t>Output</a:t>
            </a:r>
            <a:endParaRPr lang="en-US" dirty="0">
              <a:solidFill>
                <a:srgbClr val="FF0000"/>
              </a:solidFill>
            </a:endParaRPr>
          </a:p>
        </p:txBody>
      </p:sp>
    </p:spTree>
    <p:extLst>
      <p:ext uri="{BB962C8B-B14F-4D97-AF65-F5344CB8AC3E}">
        <p14:creationId xmlns:p14="http://schemas.microsoft.com/office/powerpoint/2010/main" val="3383352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Model performance evaluation (Test Set)</a:t>
            </a:r>
          </a:p>
        </p:txBody>
      </p:sp>
      <p:sp>
        <p:nvSpPr>
          <p:cNvPr id="4" name="Slide Number Placeholder 3"/>
          <p:cNvSpPr>
            <a:spLocks noGrp="1"/>
          </p:cNvSpPr>
          <p:nvPr>
            <p:ph type="sldNum" sz="quarter" idx="12"/>
          </p:nvPr>
        </p:nvSpPr>
        <p:spPr/>
        <p:txBody>
          <a:bodyPr/>
          <a:lstStyle/>
          <a:p>
            <a:fld id="{834A3715-FC91-284B-8702-1BAEDE956EBF}" type="slidenum">
              <a:rPr lang="en-US" smtClean="0"/>
              <a:t>17</a:t>
            </a:fld>
            <a:endParaRPr lang="en-US" dirty="0"/>
          </a:p>
        </p:txBody>
      </p:sp>
      <p:sp>
        <p:nvSpPr>
          <p:cNvPr id="7" name="Hình chữ nhật 6"/>
          <p:cNvSpPr/>
          <p:nvPr/>
        </p:nvSpPr>
        <p:spPr>
          <a:xfrm>
            <a:off x="4055188" y="1367927"/>
            <a:ext cx="646331" cy="423449"/>
          </a:xfrm>
          <a:prstGeom prst="rect">
            <a:avLst/>
          </a:prstGeom>
        </p:spPr>
        <p:txBody>
          <a:bodyPr wrap="none">
            <a:spAutoFit/>
          </a:bodyPr>
          <a:lstStyle/>
          <a:p>
            <a:pPr lvl="1" indent="-287655" algn="just">
              <a:lnSpc>
                <a:spcPct val="150000"/>
              </a:lnSpc>
              <a:buFont typeface="Wingdings" panose="05000000000000000000" pitchFamily="2" charset="2"/>
              <a:buChar char="§"/>
            </a:pPr>
            <a:endParaRPr lang="en-US" sz="1600" dirty="0"/>
          </a:p>
        </p:txBody>
      </p:sp>
      <p:sp>
        <p:nvSpPr>
          <p:cNvPr id="8" name="Hộp Văn bản 7"/>
          <p:cNvSpPr txBox="1"/>
          <p:nvPr/>
        </p:nvSpPr>
        <p:spPr>
          <a:xfrm>
            <a:off x="4248364" y="1659276"/>
            <a:ext cx="184731" cy="369332"/>
          </a:xfrm>
          <a:prstGeom prst="rect">
            <a:avLst/>
          </a:prstGeom>
          <a:noFill/>
        </p:spPr>
        <p:txBody>
          <a:bodyPr wrap="none" rtlCol="0">
            <a:spAutoFit/>
          </a:bodyPr>
          <a:lstStyle/>
          <a:p>
            <a:endParaRPr lang="en-US" dirty="0"/>
          </a:p>
        </p:txBody>
      </p:sp>
      <p:graphicFrame>
        <p:nvGraphicFramePr>
          <p:cNvPr id="5" name="Bảng 4"/>
          <p:cNvGraphicFramePr>
            <a:graphicFrameLocks noGrp="1"/>
          </p:cNvGraphicFramePr>
          <p:nvPr>
            <p:extLst>
              <p:ext uri="{D42A27DB-BD31-4B8C-83A1-F6EECF244321}">
                <p14:modId xmlns:p14="http://schemas.microsoft.com/office/powerpoint/2010/main" val="41456253"/>
              </p:ext>
            </p:extLst>
          </p:nvPr>
        </p:nvGraphicFramePr>
        <p:xfrm>
          <a:off x="898154" y="798613"/>
          <a:ext cx="7220012" cy="2630387"/>
        </p:xfrm>
        <a:graphic>
          <a:graphicData uri="http://schemas.openxmlformats.org/drawingml/2006/table">
            <a:tbl>
              <a:tblPr firstRow="1" bandRow="1">
                <a:tableStyleId>{5940675A-B579-460E-94D1-54222C63F5DA}</a:tableStyleId>
              </a:tblPr>
              <a:tblGrid>
                <a:gridCol w="1392379">
                  <a:extLst>
                    <a:ext uri="{9D8B030D-6E8A-4147-A177-3AD203B41FA5}">
                      <a16:colId xmlns:a16="http://schemas.microsoft.com/office/drawing/2014/main" val="20000"/>
                    </a:ext>
                  </a:extLst>
                </a:gridCol>
                <a:gridCol w="1945600">
                  <a:extLst>
                    <a:ext uri="{9D8B030D-6E8A-4147-A177-3AD203B41FA5}">
                      <a16:colId xmlns:a16="http://schemas.microsoft.com/office/drawing/2014/main" val="20001"/>
                    </a:ext>
                  </a:extLst>
                </a:gridCol>
                <a:gridCol w="1385413">
                  <a:extLst>
                    <a:ext uri="{9D8B030D-6E8A-4147-A177-3AD203B41FA5}">
                      <a16:colId xmlns:a16="http://schemas.microsoft.com/office/drawing/2014/main" val="20002"/>
                    </a:ext>
                  </a:extLst>
                </a:gridCol>
                <a:gridCol w="1399014">
                  <a:extLst>
                    <a:ext uri="{9D8B030D-6E8A-4147-A177-3AD203B41FA5}">
                      <a16:colId xmlns:a16="http://schemas.microsoft.com/office/drawing/2014/main" val="20003"/>
                    </a:ext>
                  </a:extLst>
                </a:gridCol>
                <a:gridCol w="1097606">
                  <a:extLst>
                    <a:ext uri="{9D8B030D-6E8A-4147-A177-3AD203B41FA5}">
                      <a16:colId xmlns:a16="http://schemas.microsoft.com/office/drawing/2014/main" val="20004"/>
                    </a:ext>
                  </a:extLst>
                </a:gridCol>
              </a:tblGrid>
              <a:tr h="600511">
                <a:tc rowSpan="6">
                  <a:txBody>
                    <a:bodyPr/>
                    <a:lstStyle/>
                    <a:p>
                      <a:pPr lvl="0" algn="ctr">
                        <a:lnSpc>
                          <a:spcPct val="150000"/>
                        </a:lnSpc>
                      </a:pPr>
                      <a:r>
                        <a:rPr lang="en-US" sz="3200" dirty="0"/>
                        <a:t>SMOTE</a:t>
                      </a:r>
                    </a:p>
                  </a:txBody>
                  <a:tcPr vert="vert270">
                    <a:solidFill>
                      <a:schemeClr val="bg1"/>
                    </a:solidFill>
                  </a:tcPr>
                </a:tc>
                <a:tc>
                  <a:txBody>
                    <a:bodyPr/>
                    <a:lstStyle/>
                    <a:p>
                      <a:pPr algn="ctr"/>
                      <a:r>
                        <a:rPr lang="en-US" sz="1600" dirty="0"/>
                        <a:t>Model</a:t>
                      </a:r>
                    </a:p>
                  </a:txBody>
                  <a:tcPr anchor="ctr">
                    <a:solidFill>
                      <a:schemeClr val="accent3">
                        <a:lumMod val="75000"/>
                      </a:schemeClr>
                    </a:solidFill>
                  </a:tcPr>
                </a:tc>
                <a:tc>
                  <a:txBody>
                    <a:bodyPr/>
                    <a:lstStyle/>
                    <a:p>
                      <a:pPr algn="ctr"/>
                      <a:r>
                        <a:rPr lang="en-US" sz="1600" dirty="0"/>
                        <a:t>Accuracy</a:t>
                      </a:r>
                    </a:p>
                  </a:txBody>
                  <a:tcPr anchor="ctr">
                    <a:solidFill>
                      <a:schemeClr val="accent3">
                        <a:lumMod val="75000"/>
                      </a:schemeClr>
                    </a:solidFill>
                  </a:tcPr>
                </a:tc>
                <a:tc>
                  <a:txBody>
                    <a:bodyPr/>
                    <a:lstStyle/>
                    <a:p>
                      <a:pPr algn="ctr"/>
                      <a:r>
                        <a:rPr lang="vi-VN" sz="1600" dirty="0"/>
                        <a:t>Precision (0)</a:t>
                      </a:r>
                      <a:endParaRPr lang="en-US" sz="1600" dirty="0"/>
                    </a:p>
                  </a:txBody>
                  <a:tcPr anchor="ctr">
                    <a:solidFill>
                      <a:schemeClr val="accent3">
                        <a:lumMod val="75000"/>
                      </a:schemeClr>
                    </a:solidFill>
                  </a:tcPr>
                </a:tc>
                <a:tc>
                  <a:txBody>
                    <a:bodyPr/>
                    <a:lstStyle/>
                    <a:p>
                      <a:pPr algn="ctr"/>
                      <a:r>
                        <a:rPr lang="vi-VN" sz="1600" dirty="0"/>
                        <a:t>Recall (0)</a:t>
                      </a:r>
                      <a:endParaRPr lang="en-US" sz="1600" dirty="0"/>
                    </a:p>
                  </a:txBody>
                  <a:tcPr anchor="ctr">
                    <a:solidFill>
                      <a:schemeClr val="accent3">
                        <a:lumMod val="75000"/>
                      </a:schemeClr>
                    </a:solidFill>
                  </a:tcPr>
                </a:tc>
                <a:extLst>
                  <a:ext uri="{0D108BD9-81ED-4DB2-BD59-A6C34878D82A}">
                    <a16:rowId xmlns:a16="http://schemas.microsoft.com/office/drawing/2014/main" val="10000"/>
                  </a:ext>
                </a:extLst>
              </a:tr>
              <a:tr h="326308">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Decision Trees</a:t>
                      </a:r>
                    </a:p>
                  </a:txBody>
                  <a:tcPr anchor="ctr"/>
                </a:tc>
                <a:tc>
                  <a:txBody>
                    <a:bodyPr/>
                    <a:lstStyle/>
                    <a:p>
                      <a:pPr algn="ctr"/>
                      <a:r>
                        <a:rPr lang="en-US" sz="1400" dirty="0"/>
                        <a:t>0.93</a:t>
                      </a:r>
                    </a:p>
                  </a:txBody>
                  <a:tcPr anchor="ctr"/>
                </a:tc>
                <a:tc>
                  <a:txBody>
                    <a:bodyPr/>
                    <a:lstStyle/>
                    <a:p>
                      <a:pPr algn="ctr"/>
                      <a:r>
                        <a:rPr lang="en-US" sz="1400" dirty="0"/>
                        <a:t>0.96</a:t>
                      </a:r>
                    </a:p>
                  </a:txBody>
                  <a:tcPr anchor="ctr"/>
                </a:tc>
                <a:tc>
                  <a:txBody>
                    <a:bodyPr/>
                    <a:lstStyle/>
                    <a:p>
                      <a:pPr algn="ctr"/>
                      <a:r>
                        <a:rPr lang="en-US" sz="1400" dirty="0"/>
                        <a:t>0.93</a:t>
                      </a:r>
                    </a:p>
                  </a:txBody>
                  <a:tcPr anchor="ctr"/>
                </a:tc>
                <a:extLst>
                  <a:ext uri="{0D108BD9-81ED-4DB2-BD59-A6C34878D82A}">
                    <a16:rowId xmlns:a16="http://schemas.microsoft.com/office/drawing/2014/main" val="10001"/>
                  </a:ext>
                </a:extLst>
              </a:tr>
              <a:tr h="425892">
                <a:tc vMerge="1">
                  <a:txBody>
                    <a:bodyPr/>
                    <a:lstStyle/>
                    <a:p>
                      <a:endParaRPr lang="en-US"/>
                    </a:p>
                  </a:txBody>
                  <a:tcPr/>
                </a:tc>
                <a:tc>
                  <a:txBody>
                    <a:bodyPr/>
                    <a:lstStyle/>
                    <a:p>
                      <a:pPr algn="ctr"/>
                      <a:r>
                        <a:rPr lang="en-US" sz="1400" dirty="0"/>
                        <a:t>Random Forest</a:t>
                      </a:r>
                    </a:p>
                  </a:txBody>
                  <a:tcPr anchor="ctr">
                    <a:solidFill>
                      <a:schemeClr val="accent4">
                        <a:lumMod val="40000"/>
                        <a:lumOff val="60000"/>
                      </a:schemeClr>
                    </a:solidFill>
                  </a:tcPr>
                </a:tc>
                <a:tc>
                  <a:txBody>
                    <a:bodyPr/>
                    <a:lstStyle/>
                    <a:p>
                      <a:pPr algn="ctr"/>
                      <a:r>
                        <a:rPr lang="en-US" sz="1400" dirty="0"/>
                        <a:t>0.96 </a:t>
                      </a:r>
                    </a:p>
                  </a:txBody>
                  <a:tcPr anchor="ctr">
                    <a:solidFill>
                      <a:schemeClr val="accent4">
                        <a:lumMod val="40000"/>
                        <a:lumOff val="60000"/>
                      </a:schemeClr>
                    </a:solidFill>
                  </a:tcPr>
                </a:tc>
                <a:tc>
                  <a:txBody>
                    <a:bodyPr/>
                    <a:lstStyle/>
                    <a:p>
                      <a:pPr algn="ctr"/>
                      <a:r>
                        <a:rPr lang="en-US" sz="1400" dirty="0"/>
                        <a:t>0.97 </a:t>
                      </a:r>
                    </a:p>
                  </a:txBody>
                  <a:tcPr anchor="ctr">
                    <a:solidFill>
                      <a:schemeClr val="accent4">
                        <a:lumMod val="40000"/>
                        <a:lumOff val="60000"/>
                      </a:schemeClr>
                    </a:solidFill>
                  </a:tcPr>
                </a:tc>
                <a:tc>
                  <a:txBody>
                    <a:bodyPr/>
                    <a:lstStyle/>
                    <a:p>
                      <a:pPr algn="ctr"/>
                      <a:r>
                        <a:rPr lang="en-US" sz="1400" dirty="0"/>
                        <a:t>0.97 </a:t>
                      </a:r>
                    </a:p>
                  </a:txBody>
                  <a:tcPr anchor="ctr">
                    <a:solidFill>
                      <a:schemeClr val="accent4">
                        <a:lumMod val="40000"/>
                        <a:lumOff val="60000"/>
                      </a:schemeClr>
                    </a:solidFill>
                  </a:tcPr>
                </a:tc>
                <a:extLst>
                  <a:ext uri="{0D108BD9-81ED-4DB2-BD59-A6C34878D82A}">
                    <a16:rowId xmlns:a16="http://schemas.microsoft.com/office/drawing/2014/main" val="10002"/>
                  </a:ext>
                </a:extLst>
              </a:tr>
              <a:tr h="425892">
                <a:tc vMerge="1">
                  <a:txBody>
                    <a:bodyPr/>
                    <a:lstStyle/>
                    <a:p>
                      <a:endParaRPr lang="en-US"/>
                    </a:p>
                  </a:txBody>
                  <a:tcPr/>
                </a:tc>
                <a:tc>
                  <a:txBody>
                    <a:bodyPr/>
                    <a:lstStyle/>
                    <a:p>
                      <a:pPr algn="ctr"/>
                      <a:r>
                        <a:rPr lang="en-US" sz="1400" dirty="0"/>
                        <a:t>KNN</a:t>
                      </a:r>
                    </a:p>
                  </a:txBody>
                  <a:tcPr anchor="ctr"/>
                </a:tc>
                <a:tc>
                  <a:txBody>
                    <a:bodyPr/>
                    <a:lstStyle/>
                    <a:p>
                      <a:pPr algn="ctr"/>
                      <a:r>
                        <a:rPr lang="en-US" sz="1400" dirty="0"/>
                        <a:t>0.75</a:t>
                      </a:r>
                    </a:p>
                  </a:txBody>
                  <a:tcPr anchor="ctr"/>
                </a:tc>
                <a:tc>
                  <a:txBody>
                    <a:bodyPr/>
                    <a:lstStyle/>
                    <a:p>
                      <a:pPr algn="ctr"/>
                      <a:r>
                        <a:rPr lang="en-US" sz="1400" dirty="0"/>
                        <a:t>0.82 </a:t>
                      </a:r>
                    </a:p>
                  </a:txBody>
                  <a:tcPr anchor="ctr"/>
                </a:tc>
                <a:tc>
                  <a:txBody>
                    <a:bodyPr/>
                    <a:lstStyle/>
                    <a:p>
                      <a:pPr algn="ctr"/>
                      <a:r>
                        <a:rPr lang="en-US" sz="1400" dirty="0"/>
                        <a:t>0.78 </a:t>
                      </a:r>
                    </a:p>
                  </a:txBody>
                  <a:tcPr anchor="ctr"/>
                </a:tc>
                <a:extLst>
                  <a:ext uri="{0D108BD9-81ED-4DB2-BD59-A6C34878D82A}">
                    <a16:rowId xmlns:a16="http://schemas.microsoft.com/office/drawing/2014/main" val="10003"/>
                  </a:ext>
                </a:extLst>
              </a:tr>
              <a:tr h="425892">
                <a:tc vMerge="1">
                  <a:txBody>
                    <a:bodyPr/>
                    <a:lstStyle/>
                    <a:p>
                      <a:endParaRPr lang="en-US"/>
                    </a:p>
                  </a:txBody>
                  <a:tcPr/>
                </a:tc>
                <a:tc>
                  <a:txBody>
                    <a:bodyPr/>
                    <a:lstStyle/>
                    <a:p>
                      <a:pPr algn="ctr"/>
                      <a:r>
                        <a:rPr lang="en-US" sz="1400" dirty="0"/>
                        <a:t>Naive Bayes</a:t>
                      </a:r>
                    </a:p>
                  </a:txBody>
                  <a:tcPr anchor="ctr">
                    <a:solidFill>
                      <a:schemeClr val="accent4">
                        <a:lumMod val="40000"/>
                        <a:lumOff val="60000"/>
                      </a:schemeClr>
                    </a:solidFill>
                  </a:tcPr>
                </a:tc>
                <a:tc>
                  <a:txBody>
                    <a:bodyPr/>
                    <a:lstStyle/>
                    <a:p>
                      <a:pPr algn="ctr"/>
                      <a:r>
                        <a:rPr lang="en-US" sz="1400" dirty="0"/>
                        <a:t>0.80</a:t>
                      </a:r>
                    </a:p>
                  </a:txBody>
                  <a:tcPr anchor="ctr">
                    <a:solidFill>
                      <a:schemeClr val="accent4">
                        <a:lumMod val="40000"/>
                        <a:lumOff val="60000"/>
                      </a:schemeClr>
                    </a:solidFill>
                  </a:tcPr>
                </a:tc>
                <a:tc>
                  <a:txBody>
                    <a:bodyPr/>
                    <a:lstStyle/>
                    <a:p>
                      <a:pPr algn="ctr"/>
                      <a:r>
                        <a:rPr lang="en-US" sz="1400" dirty="0"/>
                        <a:t>0.90 </a:t>
                      </a:r>
                    </a:p>
                  </a:txBody>
                  <a:tcPr anchor="ctr">
                    <a:solidFill>
                      <a:schemeClr val="accent4">
                        <a:lumMod val="40000"/>
                        <a:lumOff val="60000"/>
                      </a:schemeClr>
                    </a:solidFill>
                  </a:tcPr>
                </a:tc>
                <a:tc>
                  <a:txBody>
                    <a:bodyPr/>
                    <a:lstStyle/>
                    <a:p>
                      <a:pPr algn="ctr"/>
                      <a:r>
                        <a:rPr lang="en-US" sz="1400" dirty="0"/>
                        <a:t>0.78 </a:t>
                      </a:r>
                    </a:p>
                  </a:txBody>
                  <a:tcPr anchor="ctr">
                    <a:solidFill>
                      <a:schemeClr val="accent4">
                        <a:lumMod val="40000"/>
                        <a:lumOff val="60000"/>
                      </a:schemeClr>
                    </a:solidFill>
                  </a:tcPr>
                </a:tc>
                <a:extLst>
                  <a:ext uri="{0D108BD9-81ED-4DB2-BD59-A6C34878D82A}">
                    <a16:rowId xmlns:a16="http://schemas.microsoft.com/office/drawing/2014/main" val="10004"/>
                  </a:ext>
                </a:extLst>
              </a:tr>
              <a:tr h="425892">
                <a:tc vMerge="1">
                  <a:txBody>
                    <a:bodyPr/>
                    <a:lstStyle/>
                    <a:p>
                      <a:endParaRPr lang="en-US"/>
                    </a:p>
                  </a:txBody>
                  <a:tcPr/>
                </a:tc>
                <a:tc>
                  <a:txBody>
                    <a:bodyPr/>
                    <a:lstStyle/>
                    <a:p>
                      <a:pPr algn="ctr"/>
                      <a:r>
                        <a:rPr lang="en-US" sz="1400" dirty="0" err="1"/>
                        <a:t>XGBoost</a:t>
                      </a:r>
                      <a:endParaRPr lang="en-US" sz="1400" dirty="0"/>
                    </a:p>
                  </a:txBody>
                  <a:tcPr anchor="ctr">
                    <a:solidFill>
                      <a:schemeClr val="accent4">
                        <a:lumMod val="40000"/>
                        <a:lumOff val="60000"/>
                      </a:schemeClr>
                    </a:solidFill>
                  </a:tcPr>
                </a:tc>
                <a:tc>
                  <a:txBody>
                    <a:bodyPr/>
                    <a:lstStyle/>
                    <a:p>
                      <a:pPr algn="ctr"/>
                      <a:r>
                        <a:rPr lang="en-US" sz="1400" dirty="0"/>
                        <a:t>0.96</a:t>
                      </a:r>
                    </a:p>
                  </a:txBody>
                  <a:tcPr anchor="ctr">
                    <a:solidFill>
                      <a:schemeClr val="accent4">
                        <a:lumMod val="40000"/>
                        <a:lumOff val="60000"/>
                      </a:schemeClr>
                    </a:solidFill>
                  </a:tcPr>
                </a:tc>
                <a:tc>
                  <a:txBody>
                    <a:bodyPr/>
                    <a:lstStyle/>
                    <a:p>
                      <a:pPr algn="ctr"/>
                      <a:r>
                        <a:rPr lang="en-US" sz="1400" dirty="0"/>
                        <a:t>0.97</a:t>
                      </a:r>
                    </a:p>
                  </a:txBody>
                  <a:tcPr anchor="ctr">
                    <a:solidFill>
                      <a:schemeClr val="accent4">
                        <a:lumMod val="40000"/>
                        <a:lumOff val="60000"/>
                      </a:schemeClr>
                    </a:solidFill>
                  </a:tcPr>
                </a:tc>
                <a:tc>
                  <a:txBody>
                    <a:bodyPr/>
                    <a:lstStyle/>
                    <a:p>
                      <a:pPr algn="ctr"/>
                      <a:r>
                        <a:rPr lang="en-US" sz="1400" dirty="0"/>
                        <a:t>0.97</a:t>
                      </a:r>
                    </a:p>
                  </a:txBody>
                  <a:tcPr anchor="ctr">
                    <a:solidFill>
                      <a:schemeClr val="accent4">
                        <a:lumMod val="40000"/>
                        <a:lumOff val="60000"/>
                      </a:schemeClr>
                    </a:solidFill>
                  </a:tcPr>
                </a:tc>
                <a:extLst>
                  <a:ext uri="{0D108BD9-81ED-4DB2-BD59-A6C34878D82A}">
                    <a16:rowId xmlns:a16="http://schemas.microsoft.com/office/drawing/2014/main" val="1040237882"/>
                  </a:ext>
                </a:extLst>
              </a:tr>
            </a:tbl>
          </a:graphicData>
        </a:graphic>
      </p:graphicFrame>
      <p:graphicFrame>
        <p:nvGraphicFramePr>
          <p:cNvPr id="6" name="Bảng 4">
            <a:extLst>
              <a:ext uri="{FF2B5EF4-FFF2-40B4-BE49-F238E27FC236}">
                <a16:creationId xmlns:a16="http://schemas.microsoft.com/office/drawing/2014/main" id="{3463FD53-0D65-1F23-6279-52C61820C06A}"/>
              </a:ext>
            </a:extLst>
          </p:cNvPr>
          <p:cNvGraphicFramePr>
            <a:graphicFrameLocks noGrp="1"/>
          </p:cNvGraphicFramePr>
          <p:nvPr>
            <p:extLst>
              <p:ext uri="{D42A27DB-BD31-4B8C-83A1-F6EECF244321}">
                <p14:modId xmlns:p14="http://schemas.microsoft.com/office/powerpoint/2010/main" val="120790590"/>
              </p:ext>
            </p:extLst>
          </p:nvPr>
        </p:nvGraphicFramePr>
        <p:xfrm>
          <a:off x="898154" y="3553887"/>
          <a:ext cx="7220012" cy="2630387"/>
        </p:xfrm>
        <a:graphic>
          <a:graphicData uri="http://schemas.openxmlformats.org/drawingml/2006/table">
            <a:tbl>
              <a:tblPr firstRow="1" bandRow="1">
                <a:tableStyleId>{5940675A-B579-460E-94D1-54222C63F5DA}</a:tableStyleId>
              </a:tblPr>
              <a:tblGrid>
                <a:gridCol w="1392379">
                  <a:extLst>
                    <a:ext uri="{9D8B030D-6E8A-4147-A177-3AD203B41FA5}">
                      <a16:colId xmlns:a16="http://schemas.microsoft.com/office/drawing/2014/main" val="20000"/>
                    </a:ext>
                  </a:extLst>
                </a:gridCol>
                <a:gridCol w="1945600">
                  <a:extLst>
                    <a:ext uri="{9D8B030D-6E8A-4147-A177-3AD203B41FA5}">
                      <a16:colId xmlns:a16="http://schemas.microsoft.com/office/drawing/2014/main" val="20001"/>
                    </a:ext>
                  </a:extLst>
                </a:gridCol>
                <a:gridCol w="1385413">
                  <a:extLst>
                    <a:ext uri="{9D8B030D-6E8A-4147-A177-3AD203B41FA5}">
                      <a16:colId xmlns:a16="http://schemas.microsoft.com/office/drawing/2014/main" val="20002"/>
                    </a:ext>
                  </a:extLst>
                </a:gridCol>
                <a:gridCol w="1399014">
                  <a:extLst>
                    <a:ext uri="{9D8B030D-6E8A-4147-A177-3AD203B41FA5}">
                      <a16:colId xmlns:a16="http://schemas.microsoft.com/office/drawing/2014/main" val="20003"/>
                    </a:ext>
                  </a:extLst>
                </a:gridCol>
                <a:gridCol w="1097606">
                  <a:extLst>
                    <a:ext uri="{9D8B030D-6E8A-4147-A177-3AD203B41FA5}">
                      <a16:colId xmlns:a16="http://schemas.microsoft.com/office/drawing/2014/main" val="20004"/>
                    </a:ext>
                  </a:extLst>
                </a:gridCol>
              </a:tblGrid>
              <a:tr h="600511">
                <a:tc rowSpan="6">
                  <a:txBody>
                    <a:bodyPr/>
                    <a:lstStyle/>
                    <a:p>
                      <a:pPr lvl="0" algn="ctr">
                        <a:lnSpc>
                          <a:spcPct val="150000"/>
                        </a:lnSpc>
                      </a:pPr>
                      <a:r>
                        <a:rPr lang="vi-VN" sz="3200" dirty="0"/>
                        <a:t>ROS</a:t>
                      </a:r>
                      <a:endParaRPr lang="en-US" sz="3200" dirty="0"/>
                    </a:p>
                  </a:txBody>
                  <a:tcPr vert="vert270">
                    <a:solidFill>
                      <a:schemeClr val="bg1"/>
                    </a:solidFill>
                  </a:tcPr>
                </a:tc>
                <a:tc>
                  <a:txBody>
                    <a:bodyPr/>
                    <a:lstStyle/>
                    <a:p>
                      <a:pPr algn="ctr"/>
                      <a:r>
                        <a:rPr lang="en-US" sz="1600" dirty="0"/>
                        <a:t>Model</a:t>
                      </a:r>
                    </a:p>
                  </a:txBody>
                  <a:tcPr anchor="ctr">
                    <a:solidFill>
                      <a:schemeClr val="accent3">
                        <a:lumMod val="75000"/>
                      </a:schemeClr>
                    </a:solidFill>
                  </a:tcPr>
                </a:tc>
                <a:tc>
                  <a:txBody>
                    <a:bodyPr/>
                    <a:lstStyle/>
                    <a:p>
                      <a:pPr algn="ctr"/>
                      <a:r>
                        <a:rPr lang="en-US" sz="1600" dirty="0"/>
                        <a:t>Accuracy</a:t>
                      </a:r>
                    </a:p>
                  </a:txBody>
                  <a:tcPr anchor="ctr">
                    <a:solidFill>
                      <a:schemeClr val="accent3">
                        <a:lumMod val="75000"/>
                      </a:schemeClr>
                    </a:solidFill>
                  </a:tcPr>
                </a:tc>
                <a:tc>
                  <a:txBody>
                    <a:bodyPr/>
                    <a:lstStyle/>
                    <a:p>
                      <a:pPr algn="ctr"/>
                      <a:r>
                        <a:rPr lang="en-US" sz="1600" dirty="0"/>
                        <a:t>Precision</a:t>
                      </a:r>
                      <a:r>
                        <a:rPr lang="vi-VN" sz="1600" dirty="0"/>
                        <a:t> (0)</a:t>
                      </a:r>
                      <a:endParaRPr lang="en-US" sz="1600" dirty="0"/>
                    </a:p>
                  </a:txBody>
                  <a:tcPr anchor="ctr">
                    <a:solidFill>
                      <a:schemeClr val="accent3">
                        <a:lumMod val="75000"/>
                      </a:schemeClr>
                    </a:solidFill>
                  </a:tcPr>
                </a:tc>
                <a:tc>
                  <a:txBody>
                    <a:bodyPr/>
                    <a:lstStyle/>
                    <a:p>
                      <a:pPr algn="ctr"/>
                      <a:r>
                        <a:rPr lang="en-US" sz="1600" dirty="0"/>
                        <a:t>Recall</a:t>
                      </a:r>
                      <a:r>
                        <a:rPr lang="vi-VN" sz="1600" dirty="0"/>
                        <a:t> (0)</a:t>
                      </a:r>
                      <a:endParaRPr lang="en-US" sz="1600" dirty="0"/>
                    </a:p>
                  </a:txBody>
                  <a:tcPr anchor="ctr">
                    <a:solidFill>
                      <a:schemeClr val="accent3">
                        <a:lumMod val="75000"/>
                      </a:schemeClr>
                    </a:solidFill>
                  </a:tcPr>
                </a:tc>
                <a:extLst>
                  <a:ext uri="{0D108BD9-81ED-4DB2-BD59-A6C34878D82A}">
                    <a16:rowId xmlns:a16="http://schemas.microsoft.com/office/drawing/2014/main" val="10000"/>
                  </a:ext>
                </a:extLst>
              </a:tr>
              <a:tr h="326308">
                <a:tc vMerge="1">
                  <a:txBody>
                    <a:bodyPr/>
                    <a:lstStyle/>
                    <a:p>
                      <a:endParaRPr lang="en-US"/>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sz="1400" dirty="0"/>
                        <a:t>Decision Trees</a:t>
                      </a:r>
                    </a:p>
                  </a:txBody>
                  <a:tcPr anchor="ctr"/>
                </a:tc>
                <a:tc>
                  <a:txBody>
                    <a:bodyPr/>
                    <a:lstStyle/>
                    <a:p>
                      <a:pPr algn="ctr"/>
                      <a:r>
                        <a:rPr lang="en-US" sz="1400" dirty="0"/>
                        <a:t>0.95 </a:t>
                      </a:r>
                    </a:p>
                  </a:txBody>
                  <a:tcPr anchor="ctr"/>
                </a:tc>
                <a:tc>
                  <a:txBody>
                    <a:bodyPr/>
                    <a:lstStyle/>
                    <a:p>
                      <a:pPr algn="ctr"/>
                      <a:r>
                        <a:rPr lang="en-US" sz="1400" dirty="0"/>
                        <a:t>0.96 </a:t>
                      </a:r>
                    </a:p>
                  </a:txBody>
                  <a:tcPr anchor="ctr"/>
                </a:tc>
                <a:tc>
                  <a:txBody>
                    <a:bodyPr/>
                    <a:lstStyle/>
                    <a:p>
                      <a:pPr algn="ctr"/>
                      <a:r>
                        <a:rPr lang="en-US" sz="1400" dirty="0"/>
                        <a:t>0.96 </a:t>
                      </a:r>
                    </a:p>
                  </a:txBody>
                  <a:tcPr anchor="ctr"/>
                </a:tc>
                <a:extLst>
                  <a:ext uri="{0D108BD9-81ED-4DB2-BD59-A6C34878D82A}">
                    <a16:rowId xmlns:a16="http://schemas.microsoft.com/office/drawing/2014/main" val="10001"/>
                  </a:ext>
                </a:extLst>
              </a:tr>
              <a:tr h="425892">
                <a:tc vMerge="1">
                  <a:txBody>
                    <a:bodyPr/>
                    <a:lstStyle/>
                    <a:p>
                      <a:endParaRPr lang="en-US"/>
                    </a:p>
                  </a:txBody>
                  <a:tcPr/>
                </a:tc>
                <a:tc>
                  <a:txBody>
                    <a:bodyPr/>
                    <a:lstStyle/>
                    <a:p>
                      <a:pPr algn="ctr"/>
                      <a:r>
                        <a:rPr lang="en-US" sz="1400" dirty="0"/>
                        <a:t>Random Forest</a:t>
                      </a:r>
                    </a:p>
                  </a:txBody>
                  <a:tcPr anchor="ctr">
                    <a:solidFill>
                      <a:schemeClr val="accent4">
                        <a:lumMod val="40000"/>
                        <a:lumOff val="60000"/>
                      </a:schemeClr>
                    </a:solidFill>
                  </a:tcPr>
                </a:tc>
                <a:tc>
                  <a:txBody>
                    <a:bodyPr/>
                    <a:lstStyle/>
                    <a:p>
                      <a:pPr algn="ctr"/>
                      <a:r>
                        <a:rPr lang="en-US" sz="1400" dirty="0"/>
                        <a:t>0.95 </a:t>
                      </a:r>
                    </a:p>
                  </a:txBody>
                  <a:tcPr anchor="ctr">
                    <a:solidFill>
                      <a:schemeClr val="accent4">
                        <a:lumMod val="40000"/>
                        <a:lumOff val="60000"/>
                      </a:schemeClr>
                    </a:solidFill>
                  </a:tcPr>
                </a:tc>
                <a:tc>
                  <a:txBody>
                    <a:bodyPr/>
                    <a:lstStyle/>
                    <a:p>
                      <a:pPr algn="ctr"/>
                      <a:r>
                        <a:rPr lang="en-US" sz="1400" dirty="0"/>
                        <a:t>0.95 </a:t>
                      </a:r>
                    </a:p>
                  </a:txBody>
                  <a:tcPr anchor="ctr">
                    <a:solidFill>
                      <a:schemeClr val="accent4">
                        <a:lumMod val="40000"/>
                        <a:lumOff val="60000"/>
                      </a:schemeClr>
                    </a:solidFill>
                  </a:tcPr>
                </a:tc>
                <a:tc>
                  <a:txBody>
                    <a:bodyPr/>
                    <a:lstStyle/>
                    <a:p>
                      <a:pPr algn="ctr"/>
                      <a:r>
                        <a:rPr lang="en-US" sz="1400" dirty="0"/>
                        <a:t>0.97 </a:t>
                      </a:r>
                    </a:p>
                  </a:txBody>
                  <a:tcPr anchor="ctr">
                    <a:solidFill>
                      <a:schemeClr val="accent4">
                        <a:lumMod val="40000"/>
                        <a:lumOff val="60000"/>
                      </a:schemeClr>
                    </a:solidFill>
                  </a:tcPr>
                </a:tc>
                <a:extLst>
                  <a:ext uri="{0D108BD9-81ED-4DB2-BD59-A6C34878D82A}">
                    <a16:rowId xmlns:a16="http://schemas.microsoft.com/office/drawing/2014/main" val="10002"/>
                  </a:ext>
                </a:extLst>
              </a:tr>
              <a:tr h="425892">
                <a:tc vMerge="1">
                  <a:txBody>
                    <a:bodyPr/>
                    <a:lstStyle/>
                    <a:p>
                      <a:endParaRPr lang="en-US"/>
                    </a:p>
                  </a:txBody>
                  <a:tcPr/>
                </a:tc>
                <a:tc>
                  <a:txBody>
                    <a:bodyPr/>
                    <a:lstStyle/>
                    <a:p>
                      <a:pPr algn="ctr"/>
                      <a:r>
                        <a:rPr lang="en-US" sz="1400" dirty="0"/>
                        <a:t>KNN</a:t>
                      </a:r>
                    </a:p>
                  </a:txBody>
                  <a:tcPr anchor="ctr"/>
                </a:tc>
                <a:tc>
                  <a:txBody>
                    <a:bodyPr/>
                    <a:lstStyle/>
                    <a:p>
                      <a:pPr algn="ctr"/>
                      <a:r>
                        <a:rPr lang="en-US" sz="1400" dirty="0"/>
                        <a:t>0.74 </a:t>
                      </a:r>
                    </a:p>
                  </a:txBody>
                  <a:tcPr anchor="ctr"/>
                </a:tc>
                <a:tc>
                  <a:txBody>
                    <a:bodyPr/>
                    <a:lstStyle/>
                    <a:p>
                      <a:pPr algn="ctr"/>
                      <a:r>
                        <a:rPr lang="en-US" sz="1400" dirty="0"/>
                        <a:t>0.82 </a:t>
                      </a:r>
                    </a:p>
                  </a:txBody>
                  <a:tcPr anchor="ctr"/>
                </a:tc>
                <a:tc>
                  <a:txBody>
                    <a:bodyPr/>
                    <a:lstStyle/>
                    <a:p>
                      <a:pPr algn="ctr"/>
                      <a:r>
                        <a:rPr lang="en-US" sz="1400" dirty="0"/>
                        <a:t>0.76 </a:t>
                      </a:r>
                    </a:p>
                  </a:txBody>
                  <a:tcPr anchor="ctr"/>
                </a:tc>
                <a:extLst>
                  <a:ext uri="{0D108BD9-81ED-4DB2-BD59-A6C34878D82A}">
                    <a16:rowId xmlns:a16="http://schemas.microsoft.com/office/drawing/2014/main" val="10003"/>
                  </a:ext>
                </a:extLst>
              </a:tr>
              <a:tr h="425892">
                <a:tc vMerge="1">
                  <a:txBody>
                    <a:bodyPr/>
                    <a:lstStyle/>
                    <a:p>
                      <a:endParaRPr lang="en-US"/>
                    </a:p>
                  </a:txBody>
                  <a:tcPr/>
                </a:tc>
                <a:tc>
                  <a:txBody>
                    <a:bodyPr/>
                    <a:lstStyle/>
                    <a:p>
                      <a:pPr algn="ctr"/>
                      <a:r>
                        <a:rPr lang="en-US" sz="1400" dirty="0"/>
                        <a:t>Naive Bayes</a:t>
                      </a:r>
                    </a:p>
                  </a:txBody>
                  <a:tcPr anchor="ctr">
                    <a:solidFill>
                      <a:schemeClr val="accent4">
                        <a:lumMod val="40000"/>
                        <a:lumOff val="60000"/>
                      </a:schemeClr>
                    </a:solidFill>
                  </a:tcPr>
                </a:tc>
                <a:tc>
                  <a:txBody>
                    <a:bodyPr/>
                    <a:lstStyle/>
                    <a:p>
                      <a:pPr algn="ctr"/>
                      <a:r>
                        <a:rPr lang="en-US" sz="1400" dirty="0"/>
                        <a:t>0.80 </a:t>
                      </a:r>
                    </a:p>
                  </a:txBody>
                  <a:tcPr anchor="ctr">
                    <a:solidFill>
                      <a:schemeClr val="accent4">
                        <a:lumMod val="40000"/>
                        <a:lumOff val="60000"/>
                      </a:schemeClr>
                    </a:solidFill>
                  </a:tcPr>
                </a:tc>
                <a:tc>
                  <a:txBody>
                    <a:bodyPr/>
                    <a:lstStyle/>
                    <a:p>
                      <a:pPr algn="ctr"/>
                      <a:r>
                        <a:rPr lang="en-US" sz="1400" dirty="0"/>
                        <a:t>0.90 </a:t>
                      </a:r>
                    </a:p>
                  </a:txBody>
                  <a:tcPr anchor="ctr">
                    <a:solidFill>
                      <a:schemeClr val="accent4">
                        <a:lumMod val="40000"/>
                        <a:lumOff val="60000"/>
                      </a:schemeClr>
                    </a:solidFill>
                  </a:tcPr>
                </a:tc>
                <a:tc>
                  <a:txBody>
                    <a:bodyPr/>
                    <a:lstStyle/>
                    <a:p>
                      <a:pPr algn="ctr"/>
                      <a:r>
                        <a:rPr lang="en-US" sz="1400" dirty="0"/>
                        <a:t>0.78</a:t>
                      </a:r>
                    </a:p>
                  </a:txBody>
                  <a:tcPr anchor="ctr">
                    <a:solidFill>
                      <a:schemeClr val="accent4">
                        <a:lumMod val="40000"/>
                        <a:lumOff val="60000"/>
                      </a:schemeClr>
                    </a:solidFill>
                  </a:tcPr>
                </a:tc>
                <a:extLst>
                  <a:ext uri="{0D108BD9-81ED-4DB2-BD59-A6C34878D82A}">
                    <a16:rowId xmlns:a16="http://schemas.microsoft.com/office/drawing/2014/main" val="10004"/>
                  </a:ext>
                </a:extLst>
              </a:tr>
              <a:tr h="425892">
                <a:tc vMerge="1">
                  <a:txBody>
                    <a:bodyPr/>
                    <a:lstStyle/>
                    <a:p>
                      <a:endParaRPr lang="en-US"/>
                    </a:p>
                  </a:txBody>
                  <a:tcPr/>
                </a:tc>
                <a:tc>
                  <a:txBody>
                    <a:bodyPr/>
                    <a:lstStyle/>
                    <a:p>
                      <a:pPr algn="ctr"/>
                      <a:r>
                        <a:rPr lang="en-US" sz="1400" dirty="0" err="1"/>
                        <a:t>XGBoost</a:t>
                      </a:r>
                      <a:endParaRPr lang="en-US" sz="1400" dirty="0"/>
                    </a:p>
                  </a:txBody>
                  <a:tcPr anchor="ctr">
                    <a:solidFill>
                      <a:schemeClr val="accent4">
                        <a:lumMod val="40000"/>
                        <a:lumOff val="60000"/>
                      </a:schemeClr>
                    </a:solidFill>
                  </a:tcPr>
                </a:tc>
                <a:tc>
                  <a:txBody>
                    <a:bodyPr/>
                    <a:lstStyle/>
                    <a:p>
                      <a:pPr algn="ctr"/>
                      <a:r>
                        <a:rPr lang="en-US" sz="1400" dirty="0"/>
                        <a:t>0.96 </a:t>
                      </a:r>
                    </a:p>
                  </a:txBody>
                  <a:tcPr anchor="ctr">
                    <a:solidFill>
                      <a:schemeClr val="accent4">
                        <a:lumMod val="40000"/>
                        <a:lumOff val="60000"/>
                      </a:schemeClr>
                    </a:solidFill>
                  </a:tcPr>
                </a:tc>
                <a:tc>
                  <a:txBody>
                    <a:bodyPr/>
                    <a:lstStyle/>
                    <a:p>
                      <a:pPr algn="ctr"/>
                      <a:r>
                        <a:rPr lang="en-US" sz="1400" dirty="0"/>
                        <a:t>0.96 </a:t>
                      </a:r>
                    </a:p>
                  </a:txBody>
                  <a:tcPr anchor="ctr">
                    <a:solidFill>
                      <a:schemeClr val="accent4">
                        <a:lumMod val="40000"/>
                        <a:lumOff val="60000"/>
                      </a:schemeClr>
                    </a:solidFill>
                  </a:tcPr>
                </a:tc>
                <a:tc>
                  <a:txBody>
                    <a:bodyPr/>
                    <a:lstStyle/>
                    <a:p>
                      <a:pPr algn="ctr"/>
                      <a:r>
                        <a:rPr lang="en-US" sz="1400" dirty="0"/>
                        <a:t>0.97 </a:t>
                      </a:r>
                    </a:p>
                  </a:txBody>
                  <a:tcPr anchor="ctr">
                    <a:solidFill>
                      <a:schemeClr val="accent4">
                        <a:lumMod val="40000"/>
                        <a:lumOff val="60000"/>
                      </a:schemeClr>
                    </a:solidFill>
                  </a:tcPr>
                </a:tc>
                <a:extLst>
                  <a:ext uri="{0D108BD9-81ED-4DB2-BD59-A6C34878D82A}">
                    <a16:rowId xmlns:a16="http://schemas.microsoft.com/office/drawing/2014/main" val="1040237882"/>
                  </a:ext>
                </a:extLst>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572966" y="-157770"/>
            <a:ext cx="4403747" cy="815861"/>
          </a:xfrm>
        </p:spPr>
        <p:txBody>
          <a:bodyPr/>
          <a:lstStyle/>
          <a:p>
            <a:pPr algn="ctr"/>
            <a:r>
              <a:rPr lang="en-US" sz="4400" dirty="0">
                <a:solidFill>
                  <a:schemeClr val="bg1"/>
                </a:solidFill>
              </a:rPr>
              <a:t>Conclusion</a:t>
            </a:r>
          </a:p>
        </p:txBody>
      </p:sp>
      <p:sp>
        <p:nvSpPr>
          <p:cNvPr id="4" name="Slide Number Placeholder 3"/>
          <p:cNvSpPr>
            <a:spLocks noGrp="1"/>
          </p:cNvSpPr>
          <p:nvPr>
            <p:ph type="sldNum" sz="quarter" idx="12"/>
          </p:nvPr>
        </p:nvSpPr>
        <p:spPr/>
        <p:txBody>
          <a:bodyPr/>
          <a:lstStyle/>
          <a:p>
            <a:fld id="{834A3715-FC91-284B-8702-1BAEDE956EBF}" type="slidenum">
              <a:rPr lang="en-US" smtClean="0"/>
              <a:t>18</a:t>
            </a:fld>
            <a:endParaRPr lang="en-US"/>
          </a:p>
        </p:txBody>
      </p:sp>
      <p:sp>
        <p:nvSpPr>
          <p:cNvPr id="3" name="Hộp Văn bản 2"/>
          <p:cNvSpPr txBox="1"/>
          <p:nvPr/>
        </p:nvSpPr>
        <p:spPr>
          <a:xfrm>
            <a:off x="623454" y="969818"/>
            <a:ext cx="7377545" cy="2031325"/>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t>Learn about processing methods and applications in machine learning</a:t>
            </a:r>
          </a:p>
          <a:p>
            <a:pPr marL="285750" indent="-285750">
              <a:lnSpc>
                <a:spcPct val="150000"/>
              </a:lnSpc>
              <a:buFont typeface="Arial" panose="020B0604020202020204" pitchFamily="34" charset="0"/>
              <a:buChar char="•"/>
            </a:pPr>
            <a:r>
              <a:rPr lang="en-US" dirty="0"/>
              <a:t>Applying machine learning models to classify Alzheimer’s</a:t>
            </a:r>
          </a:p>
          <a:p>
            <a:pPr marL="285750" indent="-285750">
              <a:lnSpc>
                <a:spcPct val="150000"/>
              </a:lnSpc>
              <a:buFont typeface="Arial" panose="020B0604020202020204" pitchFamily="34" charset="0"/>
              <a:buChar char="•"/>
            </a:pPr>
            <a:r>
              <a:rPr lang="en-US" dirty="0"/>
              <a:t>Apply other models on training and inferencing.</a:t>
            </a:r>
          </a:p>
          <a:p>
            <a:pPr marL="285750" indent="-285750">
              <a:lnSpc>
                <a:spcPct val="150000"/>
              </a:lnSpc>
              <a:buFont typeface="Arial" panose="020B0604020202020204" pitchFamily="34" charset="0"/>
              <a:buChar char="•"/>
            </a:pPr>
            <a:r>
              <a:rPr lang="en-US" dirty="0"/>
              <a:t>It is necessary to apply many other methods to optimize the problem</a:t>
            </a:r>
          </a:p>
          <a:p>
            <a:pPr marL="285750" indent="-285750">
              <a:buFont typeface="Arial" panose="020B0604020202020204" pitchFamily="34" charset="0"/>
              <a:buChar char="•"/>
            </a:pPr>
            <a:endParaRPr 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55797"/>
            <a:ext cx="7886700" cy="614589"/>
          </a:xfrm>
        </p:spPr>
        <p:txBody>
          <a:bodyPr/>
          <a:lstStyle/>
          <a:p>
            <a:br>
              <a:rPr lang="en-US" dirty="0">
                <a:solidFill>
                  <a:schemeClr val="tx1"/>
                </a:solidFill>
              </a:rPr>
            </a:br>
            <a:endParaRPr lang="en-US" dirty="0">
              <a:solidFill>
                <a:schemeClr val="tx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Content</a:t>
            </a:r>
          </a:p>
        </p:txBody>
      </p:sp>
      <p:sp>
        <p:nvSpPr>
          <p:cNvPr id="6" name="AutoShape 9"/>
          <p:cNvSpPr>
            <a:spLocks noChangeArrowheads="1"/>
          </p:cNvSpPr>
          <p:nvPr/>
        </p:nvSpPr>
        <p:spPr bwMode="gray">
          <a:xfrm>
            <a:off x="2413958" y="1351016"/>
            <a:ext cx="5255204"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1. </a:t>
            </a:r>
            <a:r>
              <a:rPr lang="en-US" sz="2000" dirty="0"/>
              <a:t>Problem introduction</a:t>
            </a:r>
          </a:p>
        </p:txBody>
      </p:sp>
      <p:grpSp>
        <p:nvGrpSpPr>
          <p:cNvPr id="15" name="Group 18"/>
          <p:cNvGrpSpPr/>
          <p:nvPr/>
        </p:nvGrpSpPr>
        <p:grpSpPr bwMode="auto">
          <a:xfrm>
            <a:off x="1805365" y="1388258"/>
            <a:ext cx="684791" cy="519245"/>
            <a:chOff x="2078" y="1387"/>
            <a:chExt cx="1615" cy="2201"/>
          </a:xfrm>
        </p:grpSpPr>
        <p:sp>
          <p:nvSpPr>
            <p:cNvPr id="16" name="Oval 19"/>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7" name="Oval 20"/>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8" name="Oval 21"/>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9" name="Oval 22"/>
            <p:cNvSpPr>
              <a:spLocks noChangeArrowheads="1"/>
            </p:cNvSpPr>
            <p:nvPr/>
          </p:nvSpPr>
          <p:spPr bwMode="gray">
            <a:xfrm>
              <a:off x="2254" y="1387"/>
              <a:ext cx="1101" cy="2201"/>
            </a:xfrm>
            <a:prstGeom prst="ellipse">
              <a:avLst/>
            </a:prstGeom>
            <a:gradFill rotWithShape="1">
              <a:gsLst>
                <a:gs pos="0">
                  <a:srgbClr val="48BE67">
                    <a:gamma/>
                    <a:shade val="0"/>
                    <a:invGamma/>
                  </a:srgbClr>
                </a:gs>
                <a:gs pos="100000">
                  <a:srgbClr val="48BE67"/>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0" name="Oval 23"/>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1" name="Oval 24"/>
            <p:cNvSpPr>
              <a:spLocks noChangeArrowheads="1"/>
            </p:cNvSpPr>
            <p:nvPr/>
          </p:nvSpPr>
          <p:spPr bwMode="gray">
            <a:xfrm>
              <a:off x="2337" y="1387"/>
              <a:ext cx="1096" cy="2201"/>
            </a:xfrm>
            <a:prstGeom prst="ellipse">
              <a:avLst/>
            </a:prstGeom>
            <a:gradFill rotWithShape="1">
              <a:gsLst>
                <a:gs pos="0">
                  <a:srgbClr val="48BE67"/>
                </a:gs>
                <a:gs pos="100000">
                  <a:srgbClr val="48BE67">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nvGrpSpPr>
          <p:cNvPr id="14" name="Group 13"/>
          <p:cNvGrpSpPr/>
          <p:nvPr/>
        </p:nvGrpSpPr>
        <p:grpSpPr>
          <a:xfrm>
            <a:off x="2268328" y="2139906"/>
            <a:ext cx="6023014" cy="526324"/>
            <a:chOff x="2312572" y="2301465"/>
            <a:chExt cx="6023014" cy="526324"/>
          </a:xfrm>
        </p:grpSpPr>
        <p:sp>
          <p:nvSpPr>
            <p:cNvPr id="5" name="AutoShape 8"/>
            <p:cNvSpPr>
              <a:spLocks noChangeArrowheads="1"/>
            </p:cNvSpPr>
            <p:nvPr/>
          </p:nvSpPr>
          <p:spPr bwMode="gray">
            <a:xfrm>
              <a:off x="2910600" y="2301465"/>
              <a:ext cx="5424986"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2. </a:t>
              </a:r>
              <a:r>
                <a:rPr lang="en-US" sz="2000" dirty="0"/>
                <a:t>Exploratory Data Analysis (EDA)</a:t>
              </a:r>
              <a:endParaRPr lang="en-US" sz="2000" b="1" dirty="0"/>
            </a:p>
          </p:txBody>
        </p:sp>
        <p:grpSp>
          <p:nvGrpSpPr>
            <p:cNvPr id="22" name="Group 25"/>
            <p:cNvGrpSpPr/>
            <p:nvPr/>
          </p:nvGrpSpPr>
          <p:grpSpPr bwMode="auto">
            <a:xfrm>
              <a:off x="2312572" y="2308544"/>
              <a:ext cx="674226" cy="519245"/>
              <a:chOff x="2078" y="1387"/>
              <a:chExt cx="1615" cy="2201"/>
            </a:xfrm>
          </p:grpSpPr>
          <p:sp>
            <p:nvSpPr>
              <p:cNvPr id="23" name="Oval 26"/>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4" name="Oval 27"/>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25" name="Oval 28"/>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6" name="Oval 29"/>
              <p:cNvSpPr>
                <a:spLocks noChangeArrowheads="1"/>
              </p:cNvSpPr>
              <p:nvPr/>
            </p:nvSpPr>
            <p:spPr bwMode="gray">
              <a:xfrm>
                <a:off x="2254" y="1387"/>
                <a:ext cx="1101" cy="2201"/>
              </a:xfrm>
              <a:prstGeom prst="ellipse">
                <a:avLst/>
              </a:prstGeom>
              <a:gradFill rotWithShape="1">
                <a:gsLst>
                  <a:gs pos="0">
                    <a:srgbClr val="21B3E1"/>
                  </a:gs>
                  <a:gs pos="100000">
                    <a:srgbClr val="21B3E1">
                      <a:gamma/>
                      <a:shade val="46275"/>
                      <a:invGamma/>
                    </a:srgbClr>
                  </a:gs>
                </a:gsLst>
                <a:lin ang="54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27" name="Oval 30"/>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28" name="Oval 31"/>
              <p:cNvSpPr>
                <a:spLocks noChangeArrowheads="1"/>
              </p:cNvSpPr>
              <p:nvPr/>
            </p:nvSpPr>
            <p:spPr bwMode="gray">
              <a:xfrm>
                <a:off x="2337" y="1387"/>
                <a:ext cx="1096" cy="2201"/>
              </a:xfrm>
              <a:prstGeom prst="ellipse">
                <a:avLst/>
              </a:prstGeom>
              <a:gradFill rotWithShape="1">
                <a:gsLst>
                  <a:gs pos="0">
                    <a:srgbClr val="21B3E1"/>
                  </a:gs>
                  <a:gs pos="100000">
                    <a:srgbClr val="21B3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grpSp>
        <p:nvGrpSpPr>
          <p:cNvPr id="49" name="Group 48"/>
          <p:cNvGrpSpPr/>
          <p:nvPr/>
        </p:nvGrpSpPr>
        <p:grpSpPr>
          <a:xfrm>
            <a:off x="990929" y="5822276"/>
            <a:ext cx="5601600" cy="527908"/>
            <a:chOff x="2067561" y="4967285"/>
            <a:chExt cx="5601600" cy="527908"/>
          </a:xfrm>
        </p:grpSpPr>
        <p:sp>
          <p:nvSpPr>
            <p:cNvPr id="4" name="AutoShape 6"/>
            <p:cNvSpPr>
              <a:spLocks noChangeArrowheads="1"/>
            </p:cNvSpPr>
            <p:nvPr/>
          </p:nvSpPr>
          <p:spPr bwMode="gray">
            <a:xfrm>
              <a:off x="2684638" y="4987193"/>
              <a:ext cx="4984523" cy="508000"/>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accent1">
                          <a:gamma/>
                          <a:tint val="0"/>
                          <a:invGamma/>
                        </a:schemeClr>
                      </a:gs>
                      <a:gs pos="100000">
                        <a:schemeClr val="accent1"/>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6. </a:t>
              </a:r>
              <a:r>
                <a:rPr lang="en-US" sz="2000" dirty="0"/>
                <a:t>Conclusion</a:t>
              </a:r>
              <a:endParaRPr lang="en-US" sz="2000" b="1" dirty="0"/>
            </a:p>
          </p:txBody>
        </p:sp>
        <p:grpSp>
          <p:nvGrpSpPr>
            <p:cNvPr id="29" name="Group 39"/>
            <p:cNvGrpSpPr/>
            <p:nvPr/>
          </p:nvGrpSpPr>
          <p:grpSpPr bwMode="auto">
            <a:xfrm>
              <a:off x="2067561" y="4967285"/>
              <a:ext cx="674226" cy="519245"/>
              <a:chOff x="2078" y="1387"/>
              <a:chExt cx="1615" cy="2201"/>
            </a:xfrm>
          </p:grpSpPr>
          <p:sp>
            <p:nvSpPr>
              <p:cNvPr id="30" name="Oval 40"/>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1" name="Oval 41"/>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2" name="Oval 42"/>
              <p:cNvSpPr>
                <a:spLocks noChangeArrowheads="1"/>
              </p:cNvSpPr>
              <p:nvPr/>
            </p:nvSpPr>
            <p:spPr bwMode="gray">
              <a:xfrm>
                <a:off x="2254" y="1387"/>
                <a:ext cx="1180"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3" name="Oval 43"/>
              <p:cNvSpPr>
                <a:spLocks noChangeArrowheads="1"/>
              </p:cNvSpPr>
              <p:nvPr/>
            </p:nvSpPr>
            <p:spPr bwMode="gray">
              <a:xfrm>
                <a:off x="2254" y="1387"/>
                <a:ext cx="1180" cy="2201"/>
              </a:xfrm>
              <a:prstGeom prst="ellipse">
                <a:avLst/>
              </a:prstGeom>
              <a:gradFill rotWithShape="1">
                <a:gsLst>
                  <a:gs pos="0">
                    <a:srgbClr val="E35E23">
                      <a:gamma/>
                      <a:shade val="0"/>
                      <a:invGamma/>
                    </a:srgbClr>
                  </a:gs>
                  <a:gs pos="100000">
                    <a:srgbClr val="E35E23"/>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34" name="Oval 44"/>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35" name="Oval 45"/>
              <p:cNvSpPr>
                <a:spLocks noChangeArrowheads="1"/>
              </p:cNvSpPr>
              <p:nvPr/>
            </p:nvSpPr>
            <p:spPr bwMode="gray">
              <a:xfrm>
                <a:off x="2337" y="1387"/>
                <a:ext cx="1096" cy="2201"/>
              </a:xfrm>
              <a:prstGeom prst="ellipse">
                <a:avLst/>
              </a:prstGeom>
              <a:gradFill rotWithShape="1">
                <a:gsLst>
                  <a:gs pos="0">
                    <a:srgbClr val="E35E23"/>
                  </a:gs>
                  <a:gs pos="100000">
                    <a:srgbClr val="E35E23">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sp>
        <p:nvSpPr>
          <p:cNvPr id="36" name="AutoShape 7"/>
          <p:cNvSpPr>
            <a:spLocks noChangeArrowheads="1"/>
          </p:cNvSpPr>
          <p:nvPr/>
        </p:nvSpPr>
        <p:spPr bwMode="gray">
          <a:xfrm>
            <a:off x="3106929" y="3059053"/>
            <a:ext cx="5160200"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3. </a:t>
            </a:r>
            <a:r>
              <a:rPr lang="en-US" sz="2000" dirty="0"/>
              <a:t>Data preprocessing</a:t>
            </a:r>
          </a:p>
        </p:txBody>
      </p:sp>
      <p:grpSp>
        <p:nvGrpSpPr>
          <p:cNvPr id="37" name="Group 32"/>
          <p:cNvGrpSpPr/>
          <p:nvPr/>
        </p:nvGrpSpPr>
        <p:grpSpPr bwMode="auto">
          <a:xfrm>
            <a:off x="2466850" y="3066341"/>
            <a:ext cx="662016" cy="519245"/>
            <a:chOff x="2078" y="1387"/>
            <a:chExt cx="1615" cy="2201"/>
          </a:xfrm>
        </p:grpSpPr>
        <p:sp>
          <p:nvSpPr>
            <p:cNvPr id="38"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39"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0"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1"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42"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43" name="Oval 38"/>
            <p:cNvSpPr>
              <a:spLocks noChangeArrowheads="1"/>
            </p:cNvSpPr>
            <p:nvPr/>
          </p:nvSpPr>
          <p:spPr bwMode="gray">
            <a:xfrm>
              <a:off x="2337" y="1387"/>
              <a:ext cx="1096" cy="2201"/>
            </a:xfrm>
            <a:prstGeom prst="ellipse">
              <a:avLst/>
            </a:prstGeom>
            <a:solidFill>
              <a:srgbClr val="FF0000"/>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sp>
        <p:nvSpPr>
          <p:cNvPr id="44" name="AutoShape 4"/>
          <p:cNvSpPr>
            <a:spLocks noChangeArrowheads="1"/>
          </p:cNvSpPr>
          <p:nvPr/>
        </p:nvSpPr>
        <p:spPr bwMode="ltGray">
          <a:xfrm rot="5400000">
            <a:off x="-2403921" y="1239529"/>
            <a:ext cx="4824413" cy="4770438"/>
          </a:xfrm>
          <a:custGeom>
            <a:avLst/>
            <a:gdLst>
              <a:gd name="G0" fmla="+- 10478 0 0"/>
              <a:gd name="G1" fmla="+- -11739500 0 0"/>
              <a:gd name="G2" fmla="+- 0 0 -11739500"/>
              <a:gd name="T0" fmla="*/ 0 256 1"/>
              <a:gd name="T1" fmla="*/ 180 256 1"/>
              <a:gd name="G3" fmla="+- -11739500 T0 T1"/>
              <a:gd name="T2" fmla="*/ 0 256 1"/>
              <a:gd name="T3" fmla="*/ 90 256 1"/>
              <a:gd name="G4" fmla="+- -11739500 T2 T3"/>
              <a:gd name="G5" fmla="*/ G4 2 1"/>
              <a:gd name="T4" fmla="*/ 90 256 1"/>
              <a:gd name="T5" fmla="*/ 0 256 1"/>
              <a:gd name="G6" fmla="+- -11739500 T4 T5"/>
              <a:gd name="G7" fmla="*/ G6 2 1"/>
              <a:gd name="G8" fmla="abs -1173950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10478"/>
              <a:gd name="G18" fmla="*/ 10478 1 2"/>
              <a:gd name="G19" fmla="+- G18 5400 0"/>
              <a:gd name="G20" fmla="cos G19 -11739500"/>
              <a:gd name="G21" fmla="sin G19 -11739500"/>
              <a:gd name="G22" fmla="+- G20 10800 0"/>
              <a:gd name="G23" fmla="+- G21 10800 0"/>
              <a:gd name="G24" fmla="+- 10800 0 G20"/>
              <a:gd name="G25" fmla="+- 10478 10800 0"/>
              <a:gd name="G26" fmla="?: G9 G17 G25"/>
              <a:gd name="G27" fmla="?: G9 0 21600"/>
              <a:gd name="G28" fmla="cos 10800 -11739500"/>
              <a:gd name="G29" fmla="sin 10800 -11739500"/>
              <a:gd name="G30" fmla="sin 10478 -11739500"/>
              <a:gd name="G31" fmla="+- G28 10800 0"/>
              <a:gd name="G32" fmla="+- G29 10800 0"/>
              <a:gd name="G33" fmla="+- G30 10800 0"/>
              <a:gd name="G34" fmla="?: G4 0 G31"/>
              <a:gd name="G35" fmla="?: -11739500 G34 0"/>
              <a:gd name="G36" fmla="?: G6 G35 G31"/>
              <a:gd name="G37" fmla="+- 21600 0 G36"/>
              <a:gd name="G38" fmla="?: G4 0 G33"/>
              <a:gd name="G39" fmla="?: -11739500 G38 G32"/>
              <a:gd name="G40" fmla="?: G6 G39 0"/>
              <a:gd name="G41" fmla="?: G4 G32 21600"/>
              <a:gd name="G42" fmla="?: G6 G41 G33"/>
              <a:gd name="T12" fmla="*/ 10800 w 21600"/>
              <a:gd name="T13" fmla="*/ 0 h 21600"/>
              <a:gd name="T14" fmla="*/ 162 w 21600"/>
              <a:gd name="T15" fmla="*/ 10638 h 21600"/>
              <a:gd name="T16" fmla="*/ 10800 w 21600"/>
              <a:gd name="T17" fmla="*/ 322 h 21600"/>
              <a:gd name="T18" fmla="*/ 21438 w 21600"/>
              <a:gd name="T19" fmla="*/ 10638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323" y="10641"/>
                </a:moveTo>
                <a:cubicBezTo>
                  <a:pt x="410" y="4916"/>
                  <a:pt x="5075" y="321"/>
                  <a:pt x="10800" y="322"/>
                </a:cubicBezTo>
                <a:cubicBezTo>
                  <a:pt x="16524" y="322"/>
                  <a:pt x="21189" y="4916"/>
                  <a:pt x="21276" y="10641"/>
                </a:cubicBezTo>
                <a:lnTo>
                  <a:pt x="21598" y="10636"/>
                </a:lnTo>
                <a:cubicBezTo>
                  <a:pt x="21509" y="4736"/>
                  <a:pt x="16700" y="-1"/>
                  <a:pt x="10799" y="0"/>
                </a:cubicBezTo>
                <a:cubicBezTo>
                  <a:pt x="4899" y="0"/>
                  <a:pt x="90" y="4736"/>
                  <a:pt x="1" y="10636"/>
                </a:cubicBezTo>
                <a:close/>
              </a:path>
            </a:pathLst>
          </a:custGeom>
          <a:gradFill rotWithShape="1">
            <a:gsLst>
              <a:gs pos="0">
                <a:schemeClr val="bg2">
                  <a:gamma/>
                  <a:tint val="45490"/>
                  <a:invGamma/>
                </a:schemeClr>
              </a:gs>
              <a:gs pos="50000">
                <a:schemeClr val="bg2"/>
              </a:gs>
              <a:gs pos="100000">
                <a:schemeClr val="bg2">
                  <a:gamma/>
                  <a:tint val="45490"/>
                  <a:invGamma/>
                </a:schemeClr>
              </a:gs>
            </a:gsLst>
            <a:lin ang="0" scaled="1"/>
          </a:gradFill>
          <a:ln w="9525" algn="ctr">
            <a:solidFill>
              <a:srgbClr val="B3ABEF"/>
            </a:solidFill>
            <a:miter lim="800000"/>
          </a:ln>
          <a:effectLst/>
          <a:extLs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45" name="AutoShape 5"/>
          <p:cNvSpPr>
            <a:spLocks noChangeArrowheads="1"/>
          </p:cNvSpPr>
          <p:nvPr/>
        </p:nvSpPr>
        <p:spPr bwMode="ltGray">
          <a:xfrm rot="5400000" flipH="1">
            <a:off x="-1998313" y="1675297"/>
            <a:ext cx="4032250" cy="3929063"/>
          </a:xfrm>
          <a:custGeom>
            <a:avLst/>
            <a:gdLst>
              <a:gd name="G0" fmla="+- 56 0 0"/>
              <a:gd name="G1" fmla="+- 11796480 0 0"/>
              <a:gd name="G2" fmla="+- 0 0 11796480"/>
              <a:gd name="T0" fmla="*/ 0 256 1"/>
              <a:gd name="T1" fmla="*/ 180 256 1"/>
              <a:gd name="G3" fmla="+- 11796480 T0 T1"/>
              <a:gd name="T2" fmla="*/ 0 256 1"/>
              <a:gd name="T3" fmla="*/ 90 256 1"/>
              <a:gd name="G4" fmla="+- 11796480 T2 T3"/>
              <a:gd name="G5" fmla="*/ G4 2 1"/>
              <a:gd name="T4" fmla="*/ 90 256 1"/>
              <a:gd name="T5" fmla="*/ 0 256 1"/>
              <a:gd name="G6" fmla="+- 11796480 T4 T5"/>
              <a:gd name="G7" fmla="*/ G6 2 1"/>
              <a:gd name="G8" fmla="abs 1179648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56"/>
              <a:gd name="G18" fmla="*/ 56 1 2"/>
              <a:gd name="G19" fmla="+- G18 5400 0"/>
              <a:gd name="G20" fmla="cos G19 11796480"/>
              <a:gd name="G21" fmla="sin G19 11796480"/>
              <a:gd name="G22" fmla="+- G20 10800 0"/>
              <a:gd name="G23" fmla="+- G21 10800 0"/>
              <a:gd name="G24" fmla="+- 10800 0 G20"/>
              <a:gd name="G25" fmla="+- 56 10800 0"/>
              <a:gd name="G26" fmla="?: G9 G17 G25"/>
              <a:gd name="G27" fmla="?: G9 0 21600"/>
              <a:gd name="G28" fmla="cos 10800 11796480"/>
              <a:gd name="G29" fmla="sin 10800 11796480"/>
              <a:gd name="G30" fmla="sin 56 11796480"/>
              <a:gd name="G31" fmla="+- G28 10800 0"/>
              <a:gd name="G32" fmla="+- G29 10800 0"/>
              <a:gd name="G33" fmla="+- G30 10800 0"/>
              <a:gd name="G34" fmla="?: G4 0 G31"/>
              <a:gd name="G35" fmla="?: 11796480 G34 0"/>
              <a:gd name="G36" fmla="?: G6 G35 G31"/>
              <a:gd name="G37" fmla="+- 21600 0 G36"/>
              <a:gd name="G38" fmla="?: G4 0 G33"/>
              <a:gd name="G39" fmla="?: 11796480 G38 G32"/>
              <a:gd name="G40" fmla="?: G6 G39 0"/>
              <a:gd name="G41" fmla="?: G4 G32 21600"/>
              <a:gd name="G42" fmla="?: G6 G41 G33"/>
              <a:gd name="T12" fmla="*/ 10800 w 21600"/>
              <a:gd name="T13" fmla="*/ 0 h 21600"/>
              <a:gd name="T14" fmla="*/ 5372 w 21600"/>
              <a:gd name="T15" fmla="*/ 10800 h 21600"/>
              <a:gd name="T16" fmla="*/ 10800 w 21600"/>
              <a:gd name="T17" fmla="*/ 10744 h 21600"/>
              <a:gd name="T18" fmla="*/ 16228 w 21600"/>
              <a:gd name="T19" fmla="*/ 10800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10744" y="10800"/>
                </a:moveTo>
                <a:cubicBezTo>
                  <a:pt x="10744" y="10769"/>
                  <a:pt x="10769" y="10744"/>
                  <a:pt x="10800" y="10744"/>
                </a:cubicBezTo>
                <a:cubicBezTo>
                  <a:pt x="10830" y="10743"/>
                  <a:pt x="10855" y="10769"/>
                  <a:pt x="10856" y="10799"/>
                </a:cubicBezTo>
                <a:lnTo>
                  <a:pt x="21600" y="10800"/>
                </a:lnTo>
                <a:cubicBezTo>
                  <a:pt x="21600" y="4835"/>
                  <a:pt x="16764" y="0"/>
                  <a:pt x="10800" y="0"/>
                </a:cubicBezTo>
                <a:cubicBezTo>
                  <a:pt x="4835" y="0"/>
                  <a:pt x="0" y="4835"/>
                  <a:pt x="0" y="10800"/>
                </a:cubicBezTo>
                <a:close/>
              </a:path>
            </a:pathLst>
          </a:custGeom>
          <a:solidFill>
            <a:srgbClr val="C1DBED"/>
          </a:solidFill>
          <a:ln>
            <a:noFill/>
          </a:ln>
          <a:effectLst/>
        </p:spPr>
        <p:txBody>
          <a:bodyPr wrap="none" anchor="ctr"/>
          <a:lstStyle/>
          <a:p>
            <a:endParaRPr lang="en-US"/>
          </a:p>
        </p:txBody>
      </p:sp>
      <p:sp>
        <p:nvSpPr>
          <p:cNvPr id="46" name="Slide Number Placeholder 45"/>
          <p:cNvSpPr>
            <a:spLocks noGrp="1"/>
          </p:cNvSpPr>
          <p:nvPr>
            <p:ph type="sldNum" sz="quarter" idx="12"/>
          </p:nvPr>
        </p:nvSpPr>
        <p:spPr/>
        <p:txBody>
          <a:bodyPr/>
          <a:lstStyle/>
          <a:p>
            <a:fld id="{834A3715-FC91-284B-8702-1BAEDE956EBF}" type="slidenum">
              <a:rPr lang="en-US" smtClean="0"/>
              <a:t>2</a:t>
            </a:fld>
            <a:endParaRPr lang="en-US"/>
          </a:p>
        </p:txBody>
      </p:sp>
      <p:grpSp>
        <p:nvGrpSpPr>
          <p:cNvPr id="48" name="Group 47"/>
          <p:cNvGrpSpPr/>
          <p:nvPr/>
        </p:nvGrpSpPr>
        <p:grpSpPr>
          <a:xfrm>
            <a:off x="2429138" y="3967198"/>
            <a:ext cx="5635447" cy="529445"/>
            <a:chOff x="2429138" y="4117051"/>
            <a:chExt cx="5635447" cy="529445"/>
          </a:xfrm>
        </p:grpSpPr>
        <p:sp>
          <p:nvSpPr>
            <p:cNvPr id="3" name="AutoShape 7"/>
            <p:cNvSpPr>
              <a:spLocks noChangeArrowheads="1"/>
            </p:cNvSpPr>
            <p:nvPr/>
          </p:nvSpPr>
          <p:spPr bwMode="gray">
            <a:xfrm>
              <a:off x="3069217" y="4117051"/>
              <a:ext cx="4995368"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4. </a:t>
              </a:r>
              <a:r>
                <a:rPr lang="en-US" sz="2000" dirty="0"/>
                <a:t>Model training</a:t>
              </a:r>
            </a:p>
          </p:txBody>
        </p:sp>
        <p:grpSp>
          <p:nvGrpSpPr>
            <p:cNvPr id="7" name="Group 32"/>
            <p:cNvGrpSpPr/>
            <p:nvPr/>
          </p:nvGrpSpPr>
          <p:grpSpPr bwMode="auto">
            <a:xfrm>
              <a:off x="2429138" y="4124339"/>
              <a:ext cx="662016" cy="519245"/>
              <a:chOff x="2078" y="1387"/>
              <a:chExt cx="1615" cy="2201"/>
            </a:xfrm>
          </p:grpSpPr>
          <p:sp>
            <p:nvSpPr>
              <p:cNvPr id="8"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9"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10"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1"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12"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13" name="Oval 38"/>
              <p:cNvSpPr>
                <a:spLocks noChangeArrowheads="1"/>
              </p:cNvSpPr>
              <p:nvPr/>
            </p:nvSpPr>
            <p:spPr bwMode="gray">
              <a:xfrm>
                <a:off x="2337" y="1387"/>
                <a:ext cx="1096" cy="2201"/>
              </a:xfrm>
              <a:prstGeom prst="ellipse">
                <a:avLst/>
              </a:prstGeom>
              <a:solidFill>
                <a:srgbClr val="002060"/>
              </a:soli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grpSp>
        <p:nvGrpSpPr>
          <p:cNvPr id="50" name="Group 49"/>
          <p:cNvGrpSpPr/>
          <p:nvPr/>
        </p:nvGrpSpPr>
        <p:grpSpPr>
          <a:xfrm>
            <a:off x="2033715" y="4903235"/>
            <a:ext cx="5635447" cy="529445"/>
            <a:chOff x="2429138" y="4117051"/>
            <a:chExt cx="5635447" cy="529445"/>
          </a:xfrm>
        </p:grpSpPr>
        <p:sp>
          <p:nvSpPr>
            <p:cNvPr id="51" name="AutoShape 7"/>
            <p:cNvSpPr>
              <a:spLocks noChangeArrowheads="1"/>
            </p:cNvSpPr>
            <p:nvPr/>
          </p:nvSpPr>
          <p:spPr bwMode="gray">
            <a:xfrm>
              <a:off x="3069217" y="4117051"/>
              <a:ext cx="4995368" cy="529445"/>
            </a:xfrm>
            <a:prstGeom prst="roundRect">
              <a:avLst>
                <a:gd name="adj" fmla="val 50000"/>
              </a:avLst>
            </a:prstGeom>
            <a:noFill/>
            <a:ln w="28575" algn="ctr">
              <a:solidFill>
                <a:schemeClr val="bg2"/>
              </a:solidFill>
              <a:round/>
            </a:ln>
            <a:effectLst/>
            <a:extLst>
              <a:ext uri="{909E8E84-426E-40DD-AFC4-6F175D3DCCD1}">
                <a14:hiddenFill xmlns:a14="http://schemas.microsoft.com/office/drawing/2010/main">
                  <a:gradFill rotWithShape="1">
                    <a:gsLst>
                      <a:gs pos="0">
                        <a:schemeClr val="folHlink">
                          <a:gamma/>
                          <a:tint val="0"/>
                          <a:invGamma/>
                        </a:schemeClr>
                      </a:gs>
                      <a:gs pos="100000">
                        <a:schemeClr val="folHlink"/>
                      </a:gs>
                    </a:gsLst>
                    <a:lin ang="0" scaled="1"/>
                  </a:gradFill>
                </a14:hiddenFill>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pPr eaLnBrk="0" hangingPunct="0"/>
              <a:r>
                <a:rPr lang="en-US" sz="2000" b="1" dirty="0"/>
                <a:t>5. </a:t>
              </a:r>
              <a:r>
                <a:rPr lang="en-US" sz="2000" dirty="0"/>
                <a:t>Model performance evaluation</a:t>
              </a:r>
            </a:p>
          </p:txBody>
        </p:sp>
        <p:grpSp>
          <p:nvGrpSpPr>
            <p:cNvPr id="52" name="Group 32"/>
            <p:cNvGrpSpPr/>
            <p:nvPr/>
          </p:nvGrpSpPr>
          <p:grpSpPr bwMode="auto">
            <a:xfrm>
              <a:off x="2429138" y="4124339"/>
              <a:ext cx="662016" cy="519245"/>
              <a:chOff x="2078" y="1387"/>
              <a:chExt cx="1615" cy="2201"/>
            </a:xfrm>
          </p:grpSpPr>
          <p:sp>
            <p:nvSpPr>
              <p:cNvPr id="53" name="Oval 33"/>
              <p:cNvSpPr>
                <a:spLocks noChangeArrowheads="1"/>
              </p:cNvSpPr>
              <p:nvPr/>
            </p:nvSpPr>
            <p:spPr bwMode="gray">
              <a:xfrm>
                <a:off x="2078" y="1680"/>
                <a:ext cx="1615" cy="1615"/>
              </a:xfrm>
              <a:prstGeom prst="ellipse">
                <a:avLst/>
              </a:prstGeom>
              <a:gradFill rotWithShape="1">
                <a:gsLst>
                  <a:gs pos="0">
                    <a:srgbClr val="FFFFFF">
                      <a:gamma/>
                      <a:shade val="46275"/>
                      <a:invGamma/>
                    </a:srgbClr>
                  </a:gs>
                  <a:gs pos="50000">
                    <a:srgbClr val="FFFFFF"/>
                  </a:gs>
                  <a:gs pos="100000">
                    <a:srgbClr val="FFFFFF">
                      <a:gamma/>
                      <a:shade val="46275"/>
                      <a:invGamma/>
                    </a:srgbClr>
                  </a:gs>
                </a:gsLst>
                <a:lin ang="5400000" scaled="1"/>
              </a:gradFill>
              <a:ln>
                <a:noFill/>
              </a:ln>
              <a:effectLst/>
              <a:extLst>
                <a:ext uri="{91240B29-F687-4F45-9708-019B960494DF}">
                  <a14:hiddenLine xmlns:a14="http://schemas.microsoft.com/office/drawing/2010/main" w="57150">
                    <a:solidFill>
                      <a:schemeClr val="bg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54" name="Oval 34"/>
              <p:cNvSpPr>
                <a:spLocks noChangeArrowheads="1"/>
              </p:cNvSpPr>
              <p:nvPr/>
            </p:nvSpPr>
            <p:spPr bwMode="gray">
              <a:xfrm>
                <a:off x="2170" y="1771"/>
                <a:ext cx="1430" cy="1430"/>
              </a:xfrm>
              <a:prstGeom prst="ellipse">
                <a:avLst/>
              </a:prstGeom>
              <a:gradFill rotWithShape="1">
                <a:gsLst>
                  <a:gs pos="0">
                    <a:srgbClr val="FFFFFF">
                      <a:gamma/>
                      <a:shade val="63529"/>
                      <a:invGamma/>
                    </a:srgbClr>
                  </a:gs>
                  <a:gs pos="50000">
                    <a:srgbClr val="FFFFFF"/>
                  </a:gs>
                  <a:gs pos="100000">
                    <a:srgbClr val="FFFFFF">
                      <a:gamma/>
                      <a:shade val="63529"/>
                      <a:invGamma/>
                    </a:srgbClr>
                  </a:gs>
                </a:gsLst>
                <a:lin ang="0" scaled="1"/>
              </a:gradFill>
              <a:ln>
                <a:noFill/>
              </a:ln>
              <a:effectLst/>
              <a:extLst>
                <a:ext uri="{91240B29-F687-4F45-9708-019B960494DF}">
                  <a14:hiddenLine xmlns:a14="http://schemas.microsoft.com/office/drawing/2010/main" w="9525">
                    <a:solidFill>
                      <a:schemeClr val="tx1"/>
                    </a:solidFill>
                    <a:round/>
                  </a14:hiddenLine>
                </a:ext>
                <a:ext uri="{AF507438-7753-43E0-B8FC-AC1667EBCBE1}">
                  <a14:hiddenEffects xmlns:a14="http://schemas.microsoft.com/office/drawing/2010/main">
                    <a:effectLst>
                      <a:outerShdw dist="76200" dir="10800000" kx="-3284103" algn="br" rotWithShape="0">
                        <a:schemeClr val="bg2">
                          <a:alpha val="50000"/>
                        </a:schemeClr>
                      </a:outerShdw>
                    </a:effectLst>
                  </a14:hiddenEffects>
                </a:ext>
              </a:extLst>
            </p:spPr>
            <p:txBody>
              <a:bodyPr wrap="none" anchor="ctr"/>
              <a:lstStyle/>
              <a:p>
                <a:endParaRPr lang="en-US"/>
              </a:p>
            </p:txBody>
          </p:sp>
          <p:sp>
            <p:nvSpPr>
              <p:cNvPr id="55" name="Oval 35"/>
              <p:cNvSpPr>
                <a:spLocks noChangeArrowheads="1"/>
              </p:cNvSpPr>
              <p:nvPr/>
            </p:nvSpPr>
            <p:spPr bwMode="gray">
              <a:xfrm>
                <a:off x="2254" y="1387"/>
                <a:ext cx="1101" cy="2201"/>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6" name="Oval 36"/>
              <p:cNvSpPr>
                <a:spLocks noChangeArrowheads="1"/>
              </p:cNvSpPr>
              <p:nvPr/>
            </p:nvSpPr>
            <p:spPr bwMode="gray">
              <a:xfrm>
                <a:off x="2254" y="1387"/>
                <a:ext cx="1101" cy="2201"/>
              </a:xfrm>
              <a:prstGeom prst="ellipse">
                <a:avLst/>
              </a:prstGeom>
              <a:gradFill rotWithShape="1">
                <a:gsLst>
                  <a:gs pos="0">
                    <a:srgbClr val="8D67E1">
                      <a:gamma/>
                      <a:shade val="0"/>
                      <a:invGamma/>
                    </a:srgbClr>
                  </a:gs>
                  <a:gs pos="100000">
                    <a:srgbClr val="8D67E1"/>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wrap="none" anchor="ctr">
                <a:spAutoFit/>
              </a:bodyPr>
              <a:lstStyle/>
              <a:p>
                <a:endParaRPr lang="en-US"/>
              </a:p>
            </p:txBody>
          </p:sp>
          <p:sp>
            <p:nvSpPr>
              <p:cNvPr id="57" name="Oval 37"/>
              <p:cNvSpPr>
                <a:spLocks noChangeArrowheads="1"/>
              </p:cNvSpPr>
              <p:nvPr/>
            </p:nvSpPr>
            <p:spPr bwMode="gray">
              <a:xfrm>
                <a:off x="2337" y="1387"/>
                <a:ext cx="1096" cy="2201"/>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sp>
            <p:nvSpPr>
              <p:cNvPr id="58" name="Oval 38"/>
              <p:cNvSpPr>
                <a:spLocks noChangeArrowheads="1"/>
              </p:cNvSpPr>
              <p:nvPr/>
            </p:nvSpPr>
            <p:spPr bwMode="gray">
              <a:xfrm>
                <a:off x="2337" y="1387"/>
                <a:ext cx="1096" cy="2201"/>
              </a:xfrm>
              <a:prstGeom prst="ellipse">
                <a:avLst/>
              </a:prstGeom>
              <a:gradFill rotWithShape="1">
                <a:gsLst>
                  <a:gs pos="0">
                    <a:srgbClr val="8D67E1"/>
                  </a:gs>
                  <a:gs pos="100000">
                    <a:srgbClr val="8D67E1">
                      <a:gamma/>
                      <a:shade val="48627"/>
                      <a:invGamma/>
                    </a:srgbClr>
                  </a:gs>
                </a:gsLst>
                <a:lin ang="2700000" scaled="1"/>
              </a:gradFill>
              <a:ln>
                <a:noFill/>
              </a:ln>
              <a:effectLst/>
              <a:extLst>
                <a:ext uri="{91240B29-F687-4F45-9708-019B960494DF}">
                  <a14:hiddenLine xmlns:a14="http://schemas.microsoft.com/office/drawing/2010/main" w="38100">
                    <a:solidFill>
                      <a:schemeClr val="bg1"/>
                    </a:solidFill>
                    <a:round/>
                  </a14:hiddenLine>
                </a:ext>
                <a:ext uri="{AF507438-7753-43E0-B8FC-AC1667EBCBE1}">
                  <a14:hiddenEffects xmlns:a14="http://schemas.microsoft.com/office/drawing/2010/main">
                    <a:effectLst>
                      <a:outerShdw dist="109250" dir="3267739" algn="ctr" rotWithShape="0">
                        <a:srgbClr val="808080">
                          <a:alpha val="50000"/>
                        </a:srgbClr>
                      </a:outerShdw>
                    </a:effectLst>
                  </a14:hiddenEffects>
                </a:ext>
              </a:extLst>
            </p:spPr>
            <p:txBody>
              <a:bodyPr anchor="ctr">
                <a:spAutoFit/>
              </a:bodyPr>
              <a:lstStyle/>
              <a:p>
                <a:endParaRPr lang="en-US"/>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3200" dirty="0"/>
              <a:t>Problem introduction</a:t>
            </a:r>
          </a:p>
        </p:txBody>
      </p:sp>
      <p:sp>
        <p:nvSpPr>
          <p:cNvPr id="3" name="Content Placeholder 2"/>
          <p:cNvSpPr>
            <a:spLocks noGrp="1"/>
          </p:cNvSpPr>
          <p:nvPr>
            <p:ph idx="1"/>
          </p:nvPr>
        </p:nvSpPr>
        <p:spPr>
          <a:xfrm>
            <a:off x="290146" y="861647"/>
            <a:ext cx="8572500" cy="5460023"/>
          </a:xfrm>
        </p:spPr>
        <p:txBody>
          <a:bodyPr>
            <a:normAutofit fontScale="92500" lnSpcReduction="20000"/>
          </a:bodyPr>
          <a:lstStyle/>
          <a:p>
            <a:pPr algn="just">
              <a:lnSpc>
                <a:spcPct val="150000"/>
              </a:lnSpc>
            </a:pPr>
            <a:r>
              <a:rPr lang="en-US" sz="2000" b="1" i="1" dirty="0"/>
              <a:t>What’s  Alzheimer’s Disease?</a:t>
            </a:r>
          </a:p>
          <a:p>
            <a:pPr lvl="1">
              <a:lnSpc>
                <a:spcPct val="150000"/>
              </a:lnSpc>
            </a:pPr>
            <a:r>
              <a:rPr lang="en-US" sz="1400" dirty="0"/>
              <a:t>Alzheimer's Disease: A progressive brain disorder that gradually destroys memory, thinking skills, and the ability to perform everyday tasks. It is caused by the buildup of amyloid plaques and neurofibrillary tangles in the brain, which disrupt communication between nerve cells.</a:t>
            </a:r>
            <a:endParaRPr lang="en-US" sz="2000" b="1" i="1" dirty="0"/>
          </a:p>
          <a:p>
            <a:pPr algn="just">
              <a:lnSpc>
                <a:spcPct val="150000"/>
              </a:lnSpc>
            </a:pPr>
            <a:r>
              <a:rPr lang="en-US" sz="2000" b="1" i="1" dirty="0"/>
              <a:t>Causes and Challenges</a:t>
            </a:r>
          </a:p>
          <a:p>
            <a:pPr lvl="1">
              <a:lnSpc>
                <a:spcPct val="150000"/>
              </a:lnSpc>
            </a:pPr>
            <a:r>
              <a:rPr lang="en-US" sz="1400" b="1" i="1" dirty="0"/>
              <a:t>No Cure</a:t>
            </a:r>
            <a:r>
              <a:rPr lang="en-US" sz="1400" dirty="0"/>
              <a:t>: Currently, there is no cure for Alzheimer's, leading to a progressive decline in cognitive function and independence.</a:t>
            </a:r>
          </a:p>
          <a:p>
            <a:pPr lvl="1">
              <a:lnSpc>
                <a:spcPct val="150000"/>
              </a:lnSpc>
            </a:pPr>
            <a:r>
              <a:rPr lang="en-US" sz="1400" b="1" i="1" dirty="0"/>
              <a:t>Impact on Daily Life</a:t>
            </a:r>
            <a:r>
              <a:rPr lang="en-US" sz="1400" dirty="0"/>
              <a:t>: The disease significantly impacts memory, thinking, behavior, and daily activities, affecting both the individual and their caregivers.</a:t>
            </a:r>
          </a:p>
          <a:p>
            <a:pPr lvl="1">
              <a:lnSpc>
                <a:spcPct val="150000"/>
              </a:lnSpc>
            </a:pPr>
            <a:r>
              <a:rPr lang="en-US" sz="1400" b="1" i="1" dirty="0"/>
              <a:t>Social and Economic Burden</a:t>
            </a:r>
            <a:r>
              <a:rPr lang="en-US" sz="1400" dirty="0"/>
              <a:t>: Alzheimer's places a significant emotional, financial, and societal burden on individuals, families, and healthcare systems</a:t>
            </a:r>
            <a:endParaRPr lang="en-US" sz="1800" dirty="0"/>
          </a:p>
          <a:p>
            <a:pPr algn="just">
              <a:lnSpc>
                <a:spcPct val="150000"/>
              </a:lnSpc>
            </a:pPr>
            <a:r>
              <a:rPr lang="en-US" sz="2000" b="1" i="1" dirty="0"/>
              <a:t>The Role of Machine Learning</a:t>
            </a:r>
          </a:p>
          <a:p>
            <a:pPr lvl="1">
              <a:lnSpc>
                <a:spcPct val="150000"/>
              </a:lnSpc>
            </a:pPr>
            <a:r>
              <a:rPr lang="en-US" sz="1400" dirty="0"/>
              <a:t>This dataset is composed of survey results for more than 2000 people who filled an app form.</a:t>
            </a:r>
          </a:p>
          <a:p>
            <a:pPr lvl="1">
              <a:lnSpc>
                <a:spcPct val="150000"/>
              </a:lnSpc>
            </a:pPr>
            <a:r>
              <a:rPr lang="en-US" sz="1400" dirty="0"/>
              <a:t>There are labels portraying whether the person received a diagnosis of Alzheimer’s, allowing machine learning models to predict the likelihood of having Alzheimer’s, therefore allowing healthcare professionals prioritize their resources.</a:t>
            </a:r>
          </a:p>
          <a:p>
            <a:pPr marL="457200" lvl="1" indent="0" algn="just">
              <a:lnSpc>
                <a:spcPct val="150000"/>
              </a:lnSpc>
              <a:buNone/>
            </a:pPr>
            <a:endParaRPr lang="en-US" dirty="0"/>
          </a:p>
          <a:p>
            <a:pPr algn="just">
              <a:lnSpc>
                <a:spcPct val="150000"/>
              </a:lnSpc>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3</a:t>
            </a:fld>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D996BE37-8E25-AB38-D3F1-B268259DBD7E}"/>
              </a:ext>
            </a:extLst>
          </p:cNvPr>
          <p:cNvPicPr>
            <a:picLocks noChangeAspect="1"/>
          </p:cNvPicPr>
          <p:nvPr/>
        </p:nvPicPr>
        <p:blipFill>
          <a:blip r:embed="rId2"/>
          <a:stretch>
            <a:fillRect/>
          </a:stretch>
        </p:blipFill>
        <p:spPr>
          <a:xfrm>
            <a:off x="1295470" y="1731465"/>
            <a:ext cx="3274332" cy="747914"/>
          </a:xfrm>
          <a:prstGeom prst="rect">
            <a:avLst/>
          </a:prstGeom>
        </p:spPr>
      </p:pic>
      <p:pic>
        <p:nvPicPr>
          <p:cNvPr id="32" name="Picture 31">
            <a:extLst>
              <a:ext uri="{FF2B5EF4-FFF2-40B4-BE49-F238E27FC236}">
                <a16:creationId xmlns:a16="http://schemas.microsoft.com/office/drawing/2014/main" id="{D880B5F9-AADA-1503-88A7-BB69A3FD9EC3}"/>
              </a:ext>
            </a:extLst>
          </p:cNvPr>
          <p:cNvPicPr>
            <a:picLocks noChangeAspect="1"/>
          </p:cNvPicPr>
          <p:nvPr/>
        </p:nvPicPr>
        <p:blipFill>
          <a:blip r:embed="rId3"/>
          <a:srcRect r="8647" b="14616"/>
          <a:stretch/>
        </p:blipFill>
        <p:spPr>
          <a:xfrm>
            <a:off x="3551132" y="5202957"/>
            <a:ext cx="3356999" cy="1307376"/>
          </a:xfrm>
          <a:prstGeom prst="rect">
            <a:avLst/>
          </a:prstGeom>
        </p:spPr>
      </p:pic>
      <p:pic>
        <p:nvPicPr>
          <p:cNvPr id="36" name="Picture 35">
            <a:extLst>
              <a:ext uri="{FF2B5EF4-FFF2-40B4-BE49-F238E27FC236}">
                <a16:creationId xmlns:a16="http://schemas.microsoft.com/office/drawing/2014/main" id="{35F971C2-E417-A97F-B1BE-E45D64DFEBA8}"/>
              </a:ext>
            </a:extLst>
          </p:cNvPr>
          <p:cNvPicPr>
            <a:picLocks noChangeAspect="1"/>
          </p:cNvPicPr>
          <p:nvPr/>
        </p:nvPicPr>
        <p:blipFill>
          <a:blip r:embed="rId4"/>
          <a:stretch>
            <a:fillRect/>
          </a:stretch>
        </p:blipFill>
        <p:spPr>
          <a:xfrm>
            <a:off x="513986" y="2453935"/>
            <a:ext cx="2379189" cy="1407491"/>
          </a:xfrm>
          <a:prstGeom prst="rect">
            <a:avLst/>
          </a:prstGeom>
        </p:spPr>
      </p:pic>
      <p:sp>
        <p:nvSpPr>
          <p:cNvPr id="2" name="Title 1"/>
          <p:cNvSpPr>
            <a:spLocks noGrp="1"/>
          </p:cNvSpPr>
          <p:nvPr>
            <p:ph type="title"/>
          </p:nvPr>
        </p:nvSpPr>
        <p:spPr/>
        <p:txBody>
          <a:bodyPr/>
          <a:lstStyle/>
          <a:p>
            <a:r>
              <a:rPr lang="en-US" sz="2800" dirty="0"/>
              <a:t>Exploratory Data Analysis (EDA)</a:t>
            </a:r>
          </a:p>
        </p:txBody>
      </p:sp>
      <p:sp>
        <p:nvSpPr>
          <p:cNvPr id="3" name="Content Placeholder 2"/>
          <p:cNvSpPr>
            <a:spLocks noGrp="1"/>
          </p:cNvSpPr>
          <p:nvPr>
            <p:ph idx="1"/>
          </p:nvPr>
        </p:nvSpPr>
        <p:spPr>
          <a:xfrm>
            <a:off x="285750" y="812801"/>
            <a:ext cx="8568104" cy="5565378"/>
          </a:xfrm>
        </p:spPr>
        <p:txBody>
          <a:bodyPr>
            <a:normAutofit/>
          </a:bodyPr>
          <a:lstStyle/>
          <a:p>
            <a:pPr algn="just">
              <a:lnSpc>
                <a:spcPct val="150000"/>
              </a:lnSpc>
            </a:pPr>
            <a:r>
              <a:rPr lang="en-US" sz="2000" b="1" dirty="0"/>
              <a:t>Features Description</a:t>
            </a:r>
            <a:endParaRPr lang="en-US" sz="1600" b="1"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a:xfrm>
            <a:off x="8159262" y="6664410"/>
            <a:ext cx="375418" cy="184800"/>
          </a:xfrm>
        </p:spPr>
        <p:txBody>
          <a:bodyPr/>
          <a:lstStyle/>
          <a:p>
            <a:fld id="{834A3715-FC91-284B-8702-1BAEDE956EBF}" type="slidenum">
              <a:rPr lang="en-US" smtClean="0"/>
              <a:t>4</a:t>
            </a:fld>
            <a:endParaRPr lang="en-US" dirty="0"/>
          </a:p>
        </p:txBody>
      </p:sp>
      <p:pic>
        <p:nvPicPr>
          <p:cNvPr id="22" name="Picture 21">
            <a:extLst>
              <a:ext uri="{FF2B5EF4-FFF2-40B4-BE49-F238E27FC236}">
                <a16:creationId xmlns:a16="http://schemas.microsoft.com/office/drawing/2014/main" id="{65737D94-16D1-8BB1-DB96-A9139F51075E}"/>
              </a:ext>
            </a:extLst>
          </p:cNvPr>
          <p:cNvPicPr>
            <a:picLocks noChangeAspect="1"/>
          </p:cNvPicPr>
          <p:nvPr/>
        </p:nvPicPr>
        <p:blipFill>
          <a:blip r:embed="rId5"/>
          <a:stretch>
            <a:fillRect/>
          </a:stretch>
        </p:blipFill>
        <p:spPr>
          <a:xfrm>
            <a:off x="3539466" y="1235379"/>
            <a:ext cx="1690166" cy="653688"/>
          </a:xfrm>
          <a:prstGeom prst="rect">
            <a:avLst/>
          </a:prstGeom>
        </p:spPr>
      </p:pic>
      <p:pic>
        <p:nvPicPr>
          <p:cNvPr id="24" name="Picture 23">
            <a:extLst>
              <a:ext uri="{FF2B5EF4-FFF2-40B4-BE49-F238E27FC236}">
                <a16:creationId xmlns:a16="http://schemas.microsoft.com/office/drawing/2014/main" id="{E5ED72D0-E778-390F-66BB-36D61E6C06C1}"/>
              </a:ext>
            </a:extLst>
          </p:cNvPr>
          <p:cNvPicPr>
            <a:picLocks noChangeAspect="1"/>
          </p:cNvPicPr>
          <p:nvPr/>
        </p:nvPicPr>
        <p:blipFill>
          <a:blip r:embed="rId6"/>
          <a:srcRect r="5778"/>
          <a:stretch/>
        </p:blipFill>
        <p:spPr>
          <a:xfrm>
            <a:off x="5774497" y="1799281"/>
            <a:ext cx="2630137" cy="1124815"/>
          </a:xfrm>
          <a:prstGeom prst="rect">
            <a:avLst/>
          </a:prstGeom>
        </p:spPr>
      </p:pic>
      <p:pic>
        <p:nvPicPr>
          <p:cNvPr id="28" name="Picture 27">
            <a:extLst>
              <a:ext uri="{FF2B5EF4-FFF2-40B4-BE49-F238E27FC236}">
                <a16:creationId xmlns:a16="http://schemas.microsoft.com/office/drawing/2014/main" id="{11FE0559-6154-A762-5872-8ADD9FAC6250}"/>
              </a:ext>
            </a:extLst>
          </p:cNvPr>
          <p:cNvPicPr>
            <a:picLocks noChangeAspect="1"/>
          </p:cNvPicPr>
          <p:nvPr/>
        </p:nvPicPr>
        <p:blipFill>
          <a:blip r:embed="rId7"/>
          <a:srcRect l="3788" r="10397" b="19722"/>
          <a:stretch/>
        </p:blipFill>
        <p:spPr>
          <a:xfrm>
            <a:off x="6146363" y="3175085"/>
            <a:ext cx="2845209" cy="1200821"/>
          </a:xfrm>
          <a:prstGeom prst="rect">
            <a:avLst/>
          </a:prstGeom>
        </p:spPr>
      </p:pic>
      <p:pic>
        <p:nvPicPr>
          <p:cNvPr id="18" name="Picture 17">
            <a:extLst>
              <a:ext uri="{FF2B5EF4-FFF2-40B4-BE49-F238E27FC236}">
                <a16:creationId xmlns:a16="http://schemas.microsoft.com/office/drawing/2014/main" id="{B9EED278-77C4-346E-4F35-7BB95BE92E37}"/>
              </a:ext>
            </a:extLst>
          </p:cNvPr>
          <p:cNvPicPr>
            <a:picLocks noChangeAspect="1"/>
          </p:cNvPicPr>
          <p:nvPr/>
        </p:nvPicPr>
        <p:blipFill>
          <a:blip r:embed="rId8"/>
          <a:srcRect l="9003"/>
          <a:stretch/>
        </p:blipFill>
        <p:spPr>
          <a:xfrm>
            <a:off x="6539743" y="4845147"/>
            <a:ext cx="1864891" cy="1307376"/>
          </a:xfrm>
          <a:prstGeom prst="rect">
            <a:avLst/>
          </a:prstGeom>
        </p:spPr>
      </p:pic>
      <p:pic>
        <p:nvPicPr>
          <p:cNvPr id="34" name="Picture 33">
            <a:extLst>
              <a:ext uri="{FF2B5EF4-FFF2-40B4-BE49-F238E27FC236}">
                <a16:creationId xmlns:a16="http://schemas.microsoft.com/office/drawing/2014/main" id="{BB63753F-DFF6-8920-D912-A1104D2EC923}"/>
              </a:ext>
            </a:extLst>
          </p:cNvPr>
          <p:cNvPicPr>
            <a:picLocks noChangeAspect="1"/>
          </p:cNvPicPr>
          <p:nvPr/>
        </p:nvPicPr>
        <p:blipFill>
          <a:blip r:embed="rId9"/>
          <a:stretch>
            <a:fillRect/>
          </a:stretch>
        </p:blipFill>
        <p:spPr>
          <a:xfrm>
            <a:off x="148032" y="3861426"/>
            <a:ext cx="3132991" cy="1160149"/>
          </a:xfrm>
          <a:prstGeom prst="rect">
            <a:avLst/>
          </a:prstGeom>
        </p:spPr>
      </p:pic>
      <p:pic>
        <p:nvPicPr>
          <p:cNvPr id="40" name="Picture 39">
            <a:extLst>
              <a:ext uri="{FF2B5EF4-FFF2-40B4-BE49-F238E27FC236}">
                <a16:creationId xmlns:a16="http://schemas.microsoft.com/office/drawing/2014/main" id="{31AB37A7-F3F8-A120-A2D3-A66821552465}"/>
              </a:ext>
            </a:extLst>
          </p:cNvPr>
          <p:cNvPicPr>
            <a:picLocks noChangeAspect="1"/>
          </p:cNvPicPr>
          <p:nvPr/>
        </p:nvPicPr>
        <p:blipFill>
          <a:blip r:embed="rId10"/>
          <a:srcRect r="5909"/>
          <a:stretch/>
        </p:blipFill>
        <p:spPr>
          <a:xfrm>
            <a:off x="775171" y="5033597"/>
            <a:ext cx="2637575" cy="111892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85750" y="966028"/>
            <a:ext cx="8572500" cy="5460023"/>
          </a:xfrm>
        </p:spPr>
        <p:txBody>
          <a:bodyPr>
            <a:normAutofit/>
          </a:bodyPr>
          <a:lstStyle/>
          <a:p>
            <a:pPr algn="just">
              <a:lnSpc>
                <a:spcPct val="150000"/>
              </a:lnSpc>
            </a:pPr>
            <a:r>
              <a:rPr lang="en-US" sz="2000" b="1" dirty="0"/>
              <a:t>Load the data</a:t>
            </a:r>
          </a:p>
          <a:p>
            <a:pPr lvl="1" algn="just">
              <a:lnSpc>
                <a:spcPct val="150000"/>
              </a:lnSpc>
            </a:pPr>
            <a:r>
              <a:rPr lang="en-US" sz="1600" dirty="0"/>
              <a:t>S</a:t>
            </a:r>
            <a:r>
              <a:rPr lang="en-US" sz="1400" dirty="0"/>
              <a:t>hape of Data Frame is: (2352 rows × 35 columns)</a:t>
            </a:r>
          </a:p>
          <a:p>
            <a:pPr lvl="1" algn="just">
              <a:lnSpc>
                <a:spcPct val="150000"/>
              </a:lnSpc>
            </a:pPr>
            <a:r>
              <a:rPr lang="en-US" sz="1400" dirty="0"/>
              <a:t>Glimpse the data:</a:t>
            </a:r>
          </a:p>
          <a:p>
            <a:pPr lvl="1" algn="just">
              <a:lnSpc>
                <a:spcPct val="150000"/>
              </a:lnSpc>
            </a:pPr>
            <a:endParaRPr lang="en-US" sz="1400" dirty="0"/>
          </a:p>
          <a:p>
            <a:pPr lvl="1" algn="just">
              <a:lnSpc>
                <a:spcPct val="150000"/>
              </a:lnSpc>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5</a:t>
            </a:fld>
            <a:endParaRPr lang="en-US" dirty="0"/>
          </a:p>
        </p:txBody>
      </p:sp>
      <p:pic>
        <p:nvPicPr>
          <p:cNvPr id="6" name="Picture 5">
            <a:extLst>
              <a:ext uri="{FF2B5EF4-FFF2-40B4-BE49-F238E27FC236}">
                <a16:creationId xmlns:a16="http://schemas.microsoft.com/office/drawing/2014/main" id="{507119BF-3490-709C-E2AA-60BD322C0168}"/>
              </a:ext>
            </a:extLst>
          </p:cNvPr>
          <p:cNvPicPr>
            <a:picLocks noChangeAspect="1"/>
          </p:cNvPicPr>
          <p:nvPr/>
        </p:nvPicPr>
        <p:blipFill>
          <a:blip r:embed="rId2"/>
          <a:srcRect r="32303"/>
          <a:stretch/>
        </p:blipFill>
        <p:spPr>
          <a:xfrm>
            <a:off x="1523218" y="2349338"/>
            <a:ext cx="5894837" cy="3507544"/>
          </a:xfrm>
          <a:prstGeom prst="rect">
            <a:avLst/>
          </a:prstGeom>
        </p:spPr>
      </p:pic>
      <p:sp>
        <p:nvSpPr>
          <p:cNvPr id="5" name="TextBox 4">
            <a:extLst>
              <a:ext uri="{FF2B5EF4-FFF2-40B4-BE49-F238E27FC236}">
                <a16:creationId xmlns:a16="http://schemas.microsoft.com/office/drawing/2014/main" id="{DF7D1ED6-692C-964C-B59B-C95628B205D4}"/>
              </a:ext>
            </a:extLst>
          </p:cNvPr>
          <p:cNvSpPr txBox="1"/>
          <p:nvPr/>
        </p:nvSpPr>
        <p:spPr>
          <a:xfrm>
            <a:off x="6055360" y="2362683"/>
            <a:ext cx="1931182" cy="375920"/>
          </a:xfrm>
          <a:prstGeom prst="rect">
            <a:avLst/>
          </a:prstGeom>
          <a:noFill/>
        </p:spPr>
        <p:txBody>
          <a:bodyPr wrap="square" rtlCol="0">
            <a:spAutoFit/>
          </a:bodyPr>
          <a:lstStyle/>
          <a:p>
            <a:r>
              <a:rPr lang="en-US" dirty="0">
                <a:solidFill>
                  <a:srgbClr val="FF0000"/>
                </a:solidFill>
              </a:rPr>
              <a:t>Continuous data</a:t>
            </a:r>
          </a:p>
        </p:txBody>
      </p:sp>
      <p:sp>
        <p:nvSpPr>
          <p:cNvPr id="7" name="TextBox 6">
            <a:extLst>
              <a:ext uri="{FF2B5EF4-FFF2-40B4-BE49-F238E27FC236}">
                <a16:creationId xmlns:a16="http://schemas.microsoft.com/office/drawing/2014/main" id="{6BC129D7-7BB0-7E9D-A1D5-AD4CA8478955}"/>
              </a:ext>
            </a:extLst>
          </p:cNvPr>
          <p:cNvSpPr txBox="1"/>
          <p:nvPr/>
        </p:nvSpPr>
        <p:spPr>
          <a:xfrm>
            <a:off x="2469441" y="5871748"/>
            <a:ext cx="1128542" cy="375920"/>
          </a:xfrm>
          <a:prstGeom prst="rect">
            <a:avLst/>
          </a:prstGeom>
          <a:noFill/>
        </p:spPr>
        <p:txBody>
          <a:bodyPr wrap="square" rtlCol="0">
            <a:spAutoFit/>
          </a:bodyPr>
          <a:lstStyle/>
          <a:p>
            <a:r>
              <a:rPr lang="en-US" dirty="0">
                <a:solidFill>
                  <a:srgbClr val="FF0000"/>
                </a:solidFill>
              </a:rPr>
              <a:t>Text data</a:t>
            </a:r>
          </a:p>
        </p:txBody>
      </p:sp>
      <p:sp>
        <p:nvSpPr>
          <p:cNvPr id="8" name="TextBox 7">
            <a:extLst>
              <a:ext uri="{FF2B5EF4-FFF2-40B4-BE49-F238E27FC236}">
                <a16:creationId xmlns:a16="http://schemas.microsoft.com/office/drawing/2014/main" id="{90C2B91E-9948-0D16-E11E-A568863522A2}"/>
              </a:ext>
            </a:extLst>
          </p:cNvPr>
          <p:cNvSpPr txBox="1"/>
          <p:nvPr/>
        </p:nvSpPr>
        <p:spPr>
          <a:xfrm>
            <a:off x="351350" y="4478437"/>
            <a:ext cx="1117600" cy="375920"/>
          </a:xfrm>
          <a:prstGeom prst="rect">
            <a:avLst/>
          </a:prstGeom>
          <a:noFill/>
        </p:spPr>
        <p:txBody>
          <a:bodyPr wrap="square" rtlCol="0">
            <a:spAutoFit/>
          </a:bodyPr>
          <a:lstStyle/>
          <a:p>
            <a:r>
              <a:rPr lang="en-US" dirty="0">
                <a:solidFill>
                  <a:srgbClr val="FF0000"/>
                </a:solidFill>
              </a:rPr>
              <a:t>Nan data</a:t>
            </a:r>
          </a:p>
        </p:txBody>
      </p:sp>
      <p:sp>
        <p:nvSpPr>
          <p:cNvPr id="11" name="Right Brace 10">
            <a:extLst>
              <a:ext uri="{FF2B5EF4-FFF2-40B4-BE49-F238E27FC236}">
                <a16:creationId xmlns:a16="http://schemas.microsoft.com/office/drawing/2014/main" id="{2A000D39-64E4-AA94-E526-4148F7CB2A5F}"/>
              </a:ext>
            </a:extLst>
          </p:cNvPr>
          <p:cNvSpPr/>
          <p:nvPr/>
        </p:nvSpPr>
        <p:spPr>
          <a:xfrm rot="16200000">
            <a:off x="5912089" y="1803140"/>
            <a:ext cx="460522" cy="2551413"/>
          </a:xfrm>
          <a:prstGeom prst="rightBrace">
            <a:avLst>
              <a:gd name="adj1" fmla="val 36261"/>
              <a:gd name="adj2" fmla="val 82469"/>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2" name="Right Brace 11">
            <a:extLst>
              <a:ext uri="{FF2B5EF4-FFF2-40B4-BE49-F238E27FC236}">
                <a16:creationId xmlns:a16="http://schemas.microsoft.com/office/drawing/2014/main" id="{6F5C2C64-C127-344A-9D06-48FDA3C7FE58}"/>
              </a:ext>
            </a:extLst>
          </p:cNvPr>
          <p:cNvSpPr/>
          <p:nvPr/>
        </p:nvSpPr>
        <p:spPr>
          <a:xfrm rot="5400000">
            <a:off x="3207476" y="4961690"/>
            <a:ext cx="354295" cy="1284411"/>
          </a:xfrm>
          <a:prstGeom prst="rightBrace">
            <a:avLst>
              <a:gd name="adj1" fmla="val 36261"/>
              <a:gd name="adj2" fmla="val 82469"/>
            </a:avLst>
          </a:pr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dirty="0"/>
          </a:p>
        </p:txBody>
      </p:sp>
      <p:sp>
        <p:nvSpPr>
          <p:cNvPr id="14" name="Freeform: Shape 13">
            <a:extLst>
              <a:ext uri="{FF2B5EF4-FFF2-40B4-BE49-F238E27FC236}">
                <a16:creationId xmlns:a16="http://schemas.microsoft.com/office/drawing/2014/main" id="{497AD072-5741-26B7-3B94-2BD70DA10B10}"/>
              </a:ext>
            </a:extLst>
          </p:cNvPr>
          <p:cNvSpPr/>
          <p:nvPr/>
        </p:nvSpPr>
        <p:spPr>
          <a:xfrm>
            <a:off x="1246025" y="3273419"/>
            <a:ext cx="735175" cy="245282"/>
          </a:xfrm>
          <a:custGeom>
            <a:avLst/>
            <a:gdLst>
              <a:gd name="connsiteX0" fmla="*/ 0 w 1259840"/>
              <a:gd name="connsiteY0" fmla="*/ 0 h 726046"/>
              <a:gd name="connsiteX1" fmla="*/ 223520 w 1259840"/>
              <a:gd name="connsiteY1" fmla="*/ 182880 h 726046"/>
              <a:gd name="connsiteX2" fmla="*/ 375920 w 1259840"/>
              <a:gd name="connsiteY2" fmla="*/ 711200 h 726046"/>
              <a:gd name="connsiteX3" fmla="*/ 1259840 w 1259840"/>
              <a:gd name="connsiteY3" fmla="*/ 528320 h 726046"/>
            </a:gdLst>
            <a:ahLst/>
            <a:cxnLst>
              <a:cxn ang="0">
                <a:pos x="connsiteX0" y="connsiteY0"/>
              </a:cxn>
              <a:cxn ang="0">
                <a:pos x="connsiteX1" y="connsiteY1"/>
              </a:cxn>
              <a:cxn ang="0">
                <a:pos x="connsiteX2" y="connsiteY2"/>
              </a:cxn>
              <a:cxn ang="0">
                <a:pos x="connsiteX3" y="connsiteY3"/>
              </a:cxn>
            </a:cxnLst>
            <a:rect l="l" t="t" r="r" b="b"/>
            <a:pathLst>
              <a:path w="1259840" h="726046">
                <a:moveTo>
                  <a:pt x="0" y="0"/>
                </a:moveTo>
                <a:cubicBezTo>
                  <a:pt x="80433" y="32173"/>
                  <a:pt x="160867" y="64347"/>
                  <a:pt x="223520" y="182880"/>
                </a:cubicBezTo>
                <a:cubicBezTo>
                  <a:pt x="286173" y="301413"/>
                  <a:pt x="203200" y="653627"/>
                  <a:pt x="375920" y="711200"/>
                </a:cubicBezTo>
                <a:cubicBezTo>
                  <a:pt x="548640" y="768773"/>
                  <a:pt x="904240" y="648546"/>
                  <a:pt x="1259840" y="528320"/>
                </a:cubicBezTo>
              </a:path>
            </a:pathLst>
          </a:cu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rgbClr val="FF0000"/>
              </a:solidFill>
            </a:endParaRPr>
          </a:p>
        </p:txBody>
      </p:sp>
      <p:sp>
        <p:nvSpPr>
          <p:cNvPr id="15" name="TextBox 14">
            <a:extLst>
              <a:ext uri="{FF2B5EF4-FFF2-40B4-BE49-F238E27FC236}">
                <a16:creationId xmlns:a16="http://schemas.microsoft.com/office/drawing/2014/main" id="{86A289A6-C4E7-2A04-BC61-01149D162745}"/>
              </a:ext>
            </a:extLst>
          </p:cNvPr>
          <p:cNvSpPr txBox="1"/>
          <p:nvPr/>
        </p:nvSpPr>
        <p:spPr>
          <a:xfrm>
            <a:off x="290146" y="2893159"/>
            <a:ext cx="1117600" cy="646331"/>
          </a:xfrm>
          <a:prstGeom prst="rect">
            <a:avLst/>
          </a:prstGeom>
          <a:noFill/>
        </p:spPr>
        <p:txBody>
          <a:bodyPr wrap="square" rtlCol="0">
            <a:spAutoFit/>
          </a:bodyPr>
          <a:lstStyle/>
          <a:p>
            <a:pPr algn="ctr"/>
            <a:r>
              <a:rPr lang="en-US" dirty="0">
                <a:solidFill>
                  <a:srgbClr val="FF0000"/>
                </a:solidFill>
              </a:rPr>
              <a:t>Irrelevant data</a:t>
            </a:r>
          </a:p>
        </p:txBody>
      </p:sp>
      <p:sp>
        <p:nvSpPr>
          <p:cNvPr id="16" name="Freeform: Shape 15">
            <a:extLst>
              <a:ext uri="{FF2B5EF4-FFF2-40B4-BE49-F238E27FC236}">
                <a16:creationId xmlns:a16="http://schemas.microsoft.com/office/drawing/2014/main" id="{79A3726F-E023-58E2-8351-DC84ADCAA0A1}"/>
              </a:ext>
            </a:extLst>
          </p:cNvPr>
          <p:cNvSpPr/>
          <p:nvPr/>
        </p:nvSpPr>
        <p:spPr>
          <a:xfrm>
            <a:off x="1407746" y="4666397"/>
            <a:ext cx="1323730" cy="523220"/>
          </a:xfrm>
          <a:custGeom>
            <a:avLst/>
            <a:gdLst>
              <a:gd name="connsiteX0" fmla="*/ 0 w 1259840"/>
              <a:gd name="connsiteY0" fmla="*/ 0 h 726046"/>
              <a:gd name="connsiteX1" fmla="*/ 223520 w 1259840"/>
              <a:gd name="connsiteY1" fmla="*/ 182880 h 726046"/>
              <a:gd name="connsiteX2" fmla="*/ 375920 w 1259840"/>
              <a:gd name="connsiteY2" fmla="*/ 711200 h 726046"/>
              <a:gd name="connsiteX3" fmla="*/ 1259840 w 1259840"/>
              <a:gd name="connsiteY3" fmla="*/ 528320 h 726046"/>
            </a:gdLst>
            <a:ahLst/>
            <a:cxnLst>
              <a:cxn ang="0">
                <a:pos x="connsiteX0" y="connsiteY0"/>
              </a:cxn>
              <a:cxn ang="0">
                <a:pos x="connsiteX1" y="connsiteY1"/>
              </a:cxn>
              <a:cxn ang="0">
                <a:pos x="connsiteX2" y="connsiteY2"/>
              </a:cxn>
              <a:cxn ang="0">
                <a:pos x="connsiteX3" y="connsiteY3"/>
              </a:cxn>
            </a:cxnLst>
            <a:rect l="l" t="t" r="r" b="b"/>
            <a:pathLst>
              <a:path w="1259840" h="726046">
                <a:moveTo>
                  <a:pt x="0" y="0"/>
                </a:moveTo>
                <a:cubicBezTo>
                  <a:pt x="80433" y="32173"/>
                  <a:pt x="160867" y="64347"/>
                  <a:pt x="223520" y="182880"/>
                </a:cubicBezTo>
                <a:cubicBezTo>
                  <a:pt x="286173" y="301413"/>
                  <a:pt x="203200" y="653627"/>
                  <a:pt x="375920" y="711200"/>
                </a:cubicBezTo>
                <a:cubicBezTo>
                  <a:pt x="548640" y="768773"/>
                  <a:pt x="904240" y="648546"/>
                  <a:pt x="1259840" y="528320"/>
                </a:cubicBezTo>
              </a:path>
            </a:pathLst>
          </a:custGeom>
          <a:ln>
            <a:solidFill>
              <a:srgbClr val="FF0000"/>
            </a:solidFill>
          </a:ln>
        </p:spPr>
        <p:style>
          <a:lnRef idx="3">
            <a:schemeClr val="accent2"/>
          </a:lnRef>
          <a:fillRef idx="0">
            <a:schemeClr val="accent2"/>
          </a:fillRef>
          <a:effectRef idx="2">
            <a:schemeClr val="accent2"/>
          </a:effectRef>
          <a:fontRef idx="minor">
            <a:schemeClr val="tx1"/>
          </a:fontRef>
        </p:style>
        <p:txBody>
          <a:bodyPr rtlCol="0" anchor="ctr"/>
          <a:lstStyle/>
          <a:p>
            <a:pPr algn="ctr"/>
            <a:endParaRPr lang="en-US">
              <a:solidFill>
                <a:srgbClr val="FF0000"/>
              </a:solidFill>
            </a:endParaRPr>
          </a:p>
        </p:txBody>
      </p:sp>
      <p:sp>
        <p:nvSpPr>
          <p:cNvPr id="17" name="Title 1">
            <a:extLst>
              <a:ext uri="{FF2B5EF4-FFF2-40B4-BE49-F238E27FC236}">
                <a16:creationId xmlns:a16="http://schemas.microsoft.com/office/drawing/2014/main" id="{2E69A210-5A01-A522-F937-FF1ED5F2C9C1}"/>
              </a:ext>
            </a:extLst>
          </p:cNvPr>
          <p:cNvSpPr>
            <a:spLocks noGrp="1"/>
          </p:cNvSpPr>
          <p:nvPr>
            <p:ph type="title"/>
          </p:nvPr>
        </p:nvSpPr>
        <p:spPr>
          <a:xfrm>
            <a:off x="290146" y="2"/>
            <a:ext cx="7658100" cy="589085"/>
          </a:xfrm>
        </p:spPr>
        <p:txBody>
          <a:bodyPr/>
          <a:lstStyle/>
          <a:p>
            <a:r>
              <a:rPr lang="en-US" sz="2800" dirty="0"/>
              <a:t>Exploratory Data Analysis (EDA)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z="2800" dirty="0"/>
              <a:t>Exploratory Data Analysis (EDA)</a:t>
            </a:r>
          </a:p>
        </p:txBody>
      </p:sp>
      <p:sp>
        <p:nvSpPr>
          <p:cNvPr id="3" name="Content Placeholder 2"/>
          <p:cNvSpPr>
            <a:spLocks noGrp="1"/>
          </p:cNvSpPr>
          <p:nvPr>
            <p:ph idx="1"/>
          </p:nvPr>
        </p:nvSpPr>
        <p:spPr>
          <a:xfrm>
            <a:off x="285750" y="810228"/>
            <a:ext cx="8572500" cy="5567950"/>
          </a:xfrm>
        </p:spPr>
        <p:txBody>
          <a:bodyPr>
            <a:normAutofit/>
          </a:bodyPr>
          <a:lstStyle/>
          <a:p>
            <a:pPr algn="just">
              <a:lnSpc>
                <a:spcPct val="150000"/>
              </a:lnSpc>
            </a:pPr>
            <a:r>
              <a:rPr lang="en-US" sz="2000" b="1" dirty="0"/>
              <a:t>EDA</a:t>
            </a:r>
            <a:endParaRPr lang="en-US" sz="1400" dirty="0"/>
          </a:p>
        </p:txBody>
      </p:sp>
      <p:sp>
        <p:nvSpPr>
          <p:cNvPr id="4" name="Slide Number Placeholder 3"/>
          <p:cNvSpPr>
            <a:spLocks noGrp="1"/>
          </p:cNvSpPr>
          <p:nvPr>
            <p:ph type="sldNum" sz="quarter" idx="12"/>
          </p:nvPr>
        </p:nvSpPr>
        <p:spPr/>
        <p:txBody>
          <a:bodyPr/>
          <a:lstStyle/>
          <a:p>
            <a:fld id="{834A3715-FC91-284B-8702-1BAEDE956EBF}" type="slidenum">
              <a:rPr lang="en-US" smtClean="0"/>
              <a:t>6</a:t>
            </a:fld>
            <a:endParaRPr lang="en-US" dirty="0"/>
          </a:p>
        </p:txBody>
      </p:sp>
      <p:pic>
        <p:nvPicPr>
          <p:cNvPr id="8" name="Picture 7">
            <a:extLst>
              <a:ext uri="{FF2B5EF4-FFF2-40B4-BE49-F238E27FC236}">
                <a16:creationId xmlns:a16="http://schemas.microsoft.com/office/drawing/2014/main" id="{32B0210B-F30D-09C7-67B4-9D2E42DE0A46}"/>
              </a:ext>
            </a:extLst>
          </p:cNvPr>
          <p:cNvPicPr>
            <a:picLocks noChangeAspect="1"/>
          </p:cNvPicPr>
          <p:nvPr/>
        </p:nvPicPr>
        <p:blipFill>
          <a:blip r:embed="rId2"/>
          <a:stretch>
            <a:fillRect/>
          </a:stretch>
        </p:blipFill>
        <p:spPr>
          <a:xfrm>
            <a:off x="5815595" y="1403739"/>
            <a:ext cx="2632808" cy="1957435"/>
          </a:xfrm>
          <a:prstGeom prst="rect">
            <a:avLst/>
          </a:prstGeom>
        </p:spPr>
      </p:pic>
      <p:sp>
        <p:nvSpPr>
          <p:cNvPr id="9" name="TextBox 8">
            <a:extLst>
              <a:ext uri="{FF2B5EF4-FFF2-40B4-BE49-F238E27FC236}">
                <a16:creationId xmlns:a16="http://schemas.microsoft.com/office/drawing/2014/main" id="{538D2664-5F51-5447-A22F-769C91376D50}"/>
              </a:ext>
            </a:extLst>
          </p:cNvPr>
          <p:cNvSpPr txBox="1"/>
          <p:nvPr/>
        </p:nvSpPr>
        <p:spPr>
          <a:xfrm>
            <a:off x="6111746" y="1046978"/>
            <a:ext cx="1931182" cy="369332"/>
          </a:xfrm>
          <a:prstGeom prst="rect">
            <a:avLst/>
          </a:prstGeom>
          <a:noFill/>
        </p:spPr>
        <p:txBody>
          <a:bodyPr wrap="square" rtlCol="0">
            <a:spAutoFit/>
          </a:bodyPr>
          <a:lstStyle/>
          <a:p>
            <a:pPr algn="ctr"/>
            <a:r>
              <a:rPr lang="en-US" b="1" i="1" dirty="0">
                <a:solidFill>
                  <a:srgbClr val="FF0000"/>
                </a:solidFill>
              </a:rPr>
              <a:t>Statistics</a:t>
            </a:r>
          </a:p>
        </p:txBody>
      </p:sp>
      <p:sp>
        <p:nvSpPr>
          <p:cNvPr id="10" name="TextBox 9">
            <a:extLst>
              <a:ext uri="{FF2B5EF4-FFF2-40B4-BE49-F238E27FC236}">
                <a16:creationId xmlns:a16="http://schemas.microsoft.com/office/drawing/2014/main" id="{9D655BBF-FF12-B10D-8B04-965C8228AFA5}"/>
              </a:ext>
            </a:extLst>
          </p:cNvPr>
          <p:cNvSpPr txBox="1"/>
          <p:nvPr/>
        </p:nvSpPr>
        <p:spPr>
          <a:xfrm>
            <a:off x="1224194" y="2962217"/>
            <a:ext cx="1931182" cy="1046440"/>
          </a:xfrm>
          <a:prstGeom prst="rect">
            <a:avLst/>
          </a:prstGeom>
          <a:noFill/>
        </p:spPr>
        <p:txBody>
          <a:bodyPr wrap="square" rtlCol="0">
            <a:spAutoFit/>
          </a:bodyPr>
          <a:lstStyle/>
          <a:p>
            <a:pPr algn="ctr"/>
            <a:r>
              <a:rPr lang="en-US" b="1" i="1" dirty="0">
                <a:solidFill>
                  <a:srgbClr val="FF0000"/>
                </a:solidFill>
              </a:rPr>
              <a:t>The feature’s distribution</a:t>
            </a:r>
          </a:p>
          <a:p>
            <a:pPr algn="ctr"/>
            <a:r>
              <a:rPr lang="en-US" sz="1300" dirty="0"/>
              <a:t>(Age, Gender, </a:t>
            </a:r>
          </a:p>
          <a:p>
            <a:pPr algn="ctr"/>
            <a:r>
              <a:rPr lang="en-US" sz="1300" dirty="0"/>
              <a:t>Educational Level,..</a:t>
            </a:r>
          </a:p>
        </p:txBody>
      </p:sp>
      <p:sp>
        <p:nvSpPr>
          <p:cNvPr id="11" name="TextBox 10">
            <a:extLst>
              <a:ext uri="{FF2B5EF4-FFF2-40B4-BE49-F238E27FC236}">
                <a16:creationId xmlns:a16="http://schemas.microsoft.com/office/drawing/2014/main" id="{06D5C382-E26F-199B-1FDE-0693F6B20A94}"/>
              </a:ext>
            </a:extLst>
          </p:cNvPr>
          <p:cNvSpPr txBox="1"/>
          <p:nvPr/>
        </p:nvSpPr>
        <p:spPr>
          <a:xfrm>
            <a:off x="577163" y="1436097"/>
            <a:ext cx="1931182" cy="923330"/>
          </a:xfrm>
          <a:prstGeom prst="rect">
            <a:avLst/>
          </a:prstGeom>
          <a:noFill/>
        </p:spPr>
        <p:txBody>
          <a:bodyPr wrap="square" rtlCol="0">
            <a:spAutoFit/>
          </a:bodyPr>
          <a:lstStyle/>
          <a:p>
            <a:pPr algn="ctr"/>
            <a:r>
              <a:rPr lang="en-US" b="1" i="1" dirty="0">
                <a:solidFill>
                  <a:srgbClr val="FF0000"/>
                </a:solidFill>
              </a:rPr>
              <a:t>Correlations of features &amp; target</a:t>
            </a:r>
            <a:endParaRPr lang="en-US" sz="1300" dirty="0"/>
          </a:p>
          <a:p>
            <a:pPr algn="ctr"/>
            <a:endParaRPr lang="en-US" b="1" i="1" dirty="0">
              <a:solidFill>
                <a:srgbClr val="FF0000"/>
              </a:solidFill>
            </a:endParaRPr>
          </a:p>
        </p:txBody>
      </p:sp>
      <p:pic>
        <p:nvPicPr>
          <p:cNvPr id="14" name="Picture 13">
            <a:extLst>
              <a:ext uri="{FF2B5EF4-FFF2-40B4-BE49-F238E27FC236}">
                <a16:creationId xmlns:a16="http://schemas.microsoft.com/office/drawing/2014/main" id="{122073B5-1C13-32C5-EFA6-9AAD4C983166}"/>
              </a:ext>
            </a:extLst>
          </p:cNvPr>
          <p:cNvPicPr>
            <a:picLocks noChangeAspect="1"/>
          </p:cNvPicPr>
          <p:nvPr/>
        </p:nvPicPr>
        <p:blipFill>
          <a:blip r:embed="rId3"/>
          <a:stretch>
            <a:fillRect/>
          </a:stretch>
        </p:blipFill>
        <p:spPr>
          <a:xfrm>
            <a:off x="5835367" y="3977411"/>
            <a:ext cx="2658983" cy="2547849"/>
          </a:xfrm>
          <a:prstGeom prst="rect">
            <a:avLst/>
          </a:prstGeom>
        </p:spPr>
      </p:pic>
      <p:sp>
        <p:nvSpPr>
          <p:cNvPr id="12" name="TextBox 11">
            <a:extLst>
              <a:ext uri="{FF2B5EF4-FFF2-40B4-BE49-F238E27FC236}">
                <a16:creationId xmlns:a16="http://schemas.microsoft.com/office/drawing/2014/main" id="{1C5021A3-44E3-FF19-5AFA-B664CD6C15FD}"/>
              </a:ext>
            </a:extLst>
          </p:cNvPr>
          <p:cNvSpPr txBox="1"/>
          <p:nvPr/>
        </p:nvSpPr>
        <p:spPr>
          <a:xfrm>
            <a:off x="7545627" y="3937162"/>
            <a:ext cx="1619283" cy="646331"/>
          </a:xfrm>
          <a:prstGeom prst="rect">
            <a:avLst/>
          </a:prstGeom>
          <a:noFill/>
        </p:spPr>
        <p:txBody>
          <a:bodyPr wrap="square" rtlCol="0">
            <a:spAutoFit/>
          </a:bodyPr>
          <a:lstStyle/>
          <a:p>
            <a:pPr algn="ctr"/>
            <a:r>
              <a:rPr lang="en-US" b="1" i="1" dirty="0">
                <a:solidFill>
                  <a:srgbClr val="FF0000"/>
                </a:solidFill>
              </a:rPr>
              <a:t>The target’s distribution</a:t>
            </a:r>
          </a:p>
        </p:txBody>
      </p:sp>
      <p:pic>
        <p:nvPicPr>
          <p:cNvPr id="16" name="Picture 15">
            <a:extLst>
              <a:ext uri="{FF2B5EF4-FFF2-40B4-BE49-F238E27FC236}">
                <a16:creationId xmlns:a16="http://schemas.microsoft.com/office/drawing/2014/main" id="{748D23B8-8329-F57F-46C3-F31D51BA3F11}"/>
              </a:ext>
            </a:extLst>
          </p:cNvPr>
          <p:cNvPicPr>
            <a:picLocks noChangeAspect="1"/>
          </p:cNvPicPr>
          <p:nvPr/>
        </p:nvPicPr>
        <p:blipFill>
          <a:blip r:embed="rId4"/>
          <a:stretch>
            <a:fillRect/>
          </a:stretch>
        </p:blipFill>
        <p:spPr>
          <a:xfrm>
            <a:off x="3259560" y="3562952"/>
            <a:ext cx="2479435" cy="1871036"/>
          </a:xfrm>
          <a:prstGeom prst="rect">
            <a:avLst/>
          </a:prstGeom>
        </p:spPr>
      </p:pic>
      <p:pic>
        <p:nvPicPr>
          <p:cNvPr id="24" name="Picture 23">
            <a:extLst>
              <a:ext uri="{FF2B5EF4-FFF2-40B4-BE49-F238E27FC236}">
                <a16:creationId xmlns:a16="http://schemas.microsoft.com/office/drawing/2014/main" id="{B4B54AAF-E0DB-9BA0-17D6-EDECF5301297}"/>
              </a:ext>
            </a:extLst>
          </p:cNvPr>
          <p:cNvPicPr>
            <a:picLocks noChangeAspect="1"/>
          </p:cNvPicPr>
          <p:nvPr/>
        </p:nvPicPr>
        <p:blipFill>
          <a:blip r:embed="rId5"/>
          <a:stretch>
            <a:fillRect/>
          </a:stretch>
        </p:blipFill>
        <p:spPr>
          <a:xfrm>
            <a:off x="844133" y="4023819"/>
            <a:ext cx="2129293" cy="1312578"/>
          </a:xfrm>
          <a:prstGeom prst="rect">
            <a:avLst/>
          </a:prstGeom>
        </p:spPr>
      </p:pic>
      <p:pic>
        <p:nvPicPr>
          <p:cNvPr id="20" name="Picture 19">
            <a:extLst>
              <a:ext uri="{FF2B5EF4-FFF2-40B4-BE49-F238E27FC236}">
                <a16:creationId xmlns:a16="http://schemas.microsoft.com/office/drawing/2014/main" id="{E871DE6D-5685-9EE5-B008-95CB911C0AAD}"/>
              </a:ext>
            </a:extLst>
          </p:cNvPr>
          <p:cNvPicPr>
            <a:picLocks noChangeAspect="1"/>
          </p:cNvPicPr>
          <p:nvPr/>
        </p:nvPicPr>
        <p:blipFill>
          <a:blip r:embed="rId6"/>
          <a:stretch>
            <a:fillRect/>
          </a:stretch>
        </p:blipFill>
        <p:spPr>
          <a:xfrm>
            <a:off x="2099628" y="4405068"/>
            <a:ext cx="2130103" cy="1871037"/>
          </a:xfrm>
          <a:prstGeom prst="rect">
            <a:avLst/>
          </a:prstGeom>
        </p:spPr>
      </p:pic>
      <p:pic>
        <p:nvPicPr>
          <p:cNvPr id="18" name="Picture 17">
            <a:extLst>
              <a:ext uri="{FF2B5EF4-FFF2-40B4-BE49-F238E27FC236}">
                <a16:creationId xmlns:a16="http://schemas.microsoft.com/office/drawing/2014/main" id="{CACE37EA-2071-4C4F-2ED0-65CA876FF766}"/>
              </a:ext>
            </a:extLst>
          </p:cNvPr>
          <p:cNvPicPr>
            <a:picLocks noChangeAspect="1"/>
          </p:cNvPicPr>
          <p:nvPr/>
        </p:nvPicPr>
        <p:blipFill>
          <a:blip r:embed="rId7"/>
          <a:stretch>
            <a:fillRect/>
          </a:stretch>
        </p:blipFill>
        <p:spPr>
          <a:xfrm>
            <a:off x="1117956" y="5545421"/>
            <a:ext cx="1581646" cy="1312579"/>
          </a:xfrm>
          <a:prstGeom prst="rect">
            <a:avLst/>
          </a:prstGeom>
        </p:spPr>
      </p:pic>
      <p:pic>
        <p:nvPicPr>
          <p:cNvPr id="26" name="Picture 25">
            <a:extLst>
              <a:ext uri="{FF2B5EF4-FFF2-40B4-BE49-F238E27FC236}">
                <a16:creationId xmlns:a16="http://schemas.microsoft.com/office/drawing/2014/main" id="{54EDCF1F-426A-C145-0F63-3813ABABFB5E}"/>
              </a:ext>
            </a:extLst>
          </p:cNvPr>
          <p:cNvPicPr>
            <a:picLocks noChangeAspect="1"/>
          </p:cNvPicPr>
          <p:nvPr/>
        </p:nvPicPr>
        <p:blipFill>
          <a:blip r:embed="rId8"/>
          <a:stretch>
            <a:fillRect/>
          </a:stretch>
        </p:blipFill>
        <p:spPr>
          <a:xfrm>
            <a:off x="2508345" y="1034419"/>
            <a:ext cx="2610499" cy="1843559"/>
          </a:xfrm>
          <a:prstGeom prst="rect">
            <a:avLst/>
          </a:prstGeom>
        </p:spPr>
      </p:pic>
      <p:pic>
        <p:nvPicPr>
          <p:cNvPr id="22" name="Picture 21">
            <a:extLst>
              <a:ext uri="{FF2B5EF4-FFF2-40B4-BE49-F238E27FC236}">
                <a16:creationId xmlns:a16="http://schemas.microsoft.com/office/drawing/2014/main" id="{08C8C5AF-5B9A-6A40-3FB9-AB67A5D38851}"/>
              </a:ext>
            </a:extLst>
          </p:cNvPr>
          <p:cNvPicPr>
            <a:picLocks noChangeAspect="1"/>
          </p:cNvPicPr>
          <p:nvPr/>
        </p:nvPicPr>
        <p:blipFill>
          <a:blip r:embed="rId9"/>
          <a:stretch>
            <a:fillRect/>
          </a:stretch>
        </p:blipFill>
        <p:spPr>
          <a:xfrm>
            <a:off x="3813594" y="5750583"/>
            <a:ext cx="1764323" cy="1051044"/>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13070" y="1408085"/>
            <a:ext cx="4355700" cy="2020915"/>
          </a:xfrm>
        </p:spPr>
        <p:txBody>
          <a:bodyPr>
            <a:normAutofit/>
          </a:bodyPr>
          <a:lstStyle/>
          <a:p>
            <a:pPr marL="457200" lvl="1" indent="-287655" algn="just">
              <a:lnSpc>
                <a:spcPct val="150000"/>
              </a:lnSpc>
            </a:pPr>
            <a:r>
              <a:rPr lang="en-US" sz="1600" dirty="0"/>
              <a:t>Encode text data </a:t>
            </a:r>
          </a:p>
          <a:p>
            <a:pPr marL="457200" lvl="1" indent="-287655" algn="just">
              <a:lnSpc>
                <a:spcPct val="150000"/>
              </a:lnSpc>
            </a:pPr>
            <a:r>
              <a:rPr lang="en-US" sz="1600" dirty="0"/>
              <a:t>Check and handle missing data</a:t>
            </a:r>
          </a:p>
          <a:p>
            <a:pPr marL="457200" lvl="1" indent="-287655" algn="just">
              <a:lnSpc>
                <a:spcPct val="150000"/>
              </a:lnSpc>
            </a:pPr>
            <a:r>
              <a:rPr lang="en-US" sz="1600" dirty="0"/>
              <a:t>Check duplicated records</a:t>
            </a:r>
          </a:p>
          <a:p>
            <a:pPr marL="457200" lvl="1" indent="-287655" algn="just">
              <a:lnSpc>
                <a:spcPct val="150000"/>
              </a:lnSpc>
            </a:pPr>
            <a:r>
              <a:rPr lang="en-US" sz="1600" dirty="0"/>
              <a:t>Check for outliers</a:t>
            </a:r>
          </a:p>
          <a:p>
            <a:pPr marL="169545" lvl="1" indent="0" algn="just">
              <a:lnSpc>
                <a:spcPct val="150000"/>
              </a:lnSpc>
              <a:buNone/>
            </a:pPr>
            <a:endParaRPr lang="en-US" sz="1600" dirty="0"/>
          </a:p>
          <a:p>
            <a:pPr marL="457200" lvl="1" indent="0" algn="just">
              <a:lnSpc>
                <a:spcPct val="150000"/>
              </a:lnSpc>
              <a:buNone/>
            </a:pPr>
            <a:endParaRPr lang="en-US" sz="1600" dirty="0"/>
          </a:p>
          <a:p>
            <a:pPr marL="0" indent="0" algn="just">
              <a:lnSpc>
                <a:spcPct val="150000"/>
              </a:lnSpc>
              <a:buNone/>
            </a:pPr>
            <a:endParaRPr lang="en-US" dirty="0">
              <a:latin typeface="Calibri" panose="020F0502020204030204" pitchFamily="34" charset="0"/>
              <a:cs typeface="Calibri" panose="020F0502020204030204" pitchFamily="34" charset="0"/>
            </a:endParaRPr>
          </a:p>
        </p:txBody>
      </p:sp>
      <p:sp>
        <p:nvSpPr>
          <p:cNvPr id="4" name="Slide Number Placeholder 3"/>
          <p:cNvSpPr>
            <a:spLocks noGrp="1"/>
          </p:cNvSpPr>
          <p:nvPr>
            <p:ph type="sldNum" sz="quarter" idx="12"/>
          </p:nvPr>
        </p:nvSpPr>
        <p:spPr/>
        <p:txBody>
          <a:bodyPr/>
          <a:lstStyle/>
          <a:p>
            <a:fld id="{834A3715-FC91-284B-8702-1BAEDE956EBF}" type="slidenum">
              <a:rPr lang="en-US" smtClean="0"/>
              <a:t>7</a:t>
            </a:fld>
            <a:endParaRPr lang="en-US" dirty="0"/>
          </a:p>
        </p:txBody>
      </p:sp>
      <p:sp>
        <p:nvSpPr>
          <p:cNvPr id="5" name="Hình chữ nhật 4"/>
          <p:cNvSpPr/>
          <p:nvPr/>
        </p:nvSpPr>
        <p:spPr>
          <a:xfrm>
            <a:off x="290146" y="861635"/>
            <a:ext cx="1856214" cy="506292"/>
          </a:xfrm>
          <a:prstGeom prst="rect">
            <a:avLst/>
          </a:prstGeom>
        </p:spPr>
        <p:txBody>
          <a:bodyPr wrap="square">
            <a:spAutoFit/>
          </a:bodyPr>
          <a:lstStyle/>
          <a:p>
            <a:pPr lvl="1" indent="-287655" algn="just">
              <a:lnSpc>
                <a:spcPct val="150000"/>
              </a:lnSpc>
            </a:pPr>
            <a:r>
              <a:rPr lang="en-US" sz="2000" b="1" dirty="0"/>
              <a:t>Data cleaning </a:t>
            </a:r>
          </a:p>
        </p:txBody>
      </p:sp>
      <p:sp>
        <p:nvSpPr>
          <p:cNvPr id="6" name="Content Placeholder 2">
            <a:extLst>
              <a:ext uri="{FF2B5EF4-FFF2-40B4-BE49-F238E27FC236}">
                <a16:creationId xmlns:a16="http://schemas.microsoft.com/office/drawing/2014/main" id="{434C8E96-D655-482C-1384-8DAD94F327A7}"/>
              </a:ext>
            </a:extLst>
          </p:cNvPr>
          <p:cNvSpPr txBox="1">
            <a:spLocks/>
          </p:cNvSpPr>
          <p:nvPr/>
        </p:nvSpPr>
        <p:spPr>
          <a:xfrm>
            <a:off x="413070" y="3874704"/>
            <a:ext cx="4008459" cy="1044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287655" algn="just">
              <a:lnSpc>
                <a:spcPct val="150000"/>
              </a:lnSpc>
            </a:pPr>
            <a:r>
              <a:rPr lang="en-US" sz="1600" dirty="0"/>
              <a:t>Rescaling data - </a:t>
            </a:r>
            <a:r>
              <a:rPr lang="en-US" sz="1600" dirty="0" err="1"/>
              <a:t>StandardScalar</a:t>
            </a:r>
            <a:endParaRPr lang="en-US" sz="1600" dirty="0"/>
          </a:p>
          <a:p>
            <a:pPr marL="457200" lvl="1" indent="-287655" algn="just">
              <a:lnSpc>
                <a:spcPct val="150000"/>
              </a:lnSpc>
            </a:pPr>
            <a:r>
              <a:rPr lang="en-US" sz="1600" dirty="0"/>
              <a:t>Handling imbalanced class (target)</a:t>
            </a:r>
          </a:p>
          <a:p>
            <a:pPr marL="169545" lvl="1" indent="0" algn="just">
              <a:lnSpc>
                <a:spcPct val="150000"/>
              </a:lnSpc>
              <a:buFont typeface="Arial" panose="020B0604020202020204" pitchFamily="34" charset="0"/>
              <a:buNone/>
            </a:pPr>
            <a:endParaRPr lang="en-US" sz="1600" dirty="0"/>
          </a:p>
          <a:p>
            <a:pPr marL="457200" lvl="1" indent="0" algn="just">
              <a:lnSpc>
                <a:spcPct val="150000"/>
              </a:lnSpc>
              <a:buFont typeface="Arial" panose="020B0604020202020204" pitchFamily="34" charset="0"/>
              <a:buNone/>
            </a:pPr>
            <a:endParaRPr lang="en-US" sz="16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
        <p:nvSpPr>
          <p:cNvPr id="9" name="Hình chữ nhật 4">
            <a:extLst>
              <a:ext uri="{FF2B5EF4-FFF2-40B4-BE49-F238E27FC236}">
                <a16:creationId xmlns:a16="http://schemas.microsoft.com/office/drawing/2014/main" id="{A63BB047-48AB-2A5C-6957-6F9CC397BC59}"/>
              </a:ext>
            </a:extLst>
          </p:cNvPr>
          <p:cNvSpPr/>
          <p:nvPr/>
        </p:nvSpPr>
        <p:spPr>
          <a:xfrm>
            <a:off x="290145" y="3328254"/>
            <a:ext cx="3112811" cy="506292"/>
          </a:xfrm>
          <a:prstGeom prst="rect">
            <a:avLst/>
          </a:prstGeom>
        </p:spPr>
        <p:txBody>
          <a:bodyPr wrap="square">
            <a:spAutoFit/>
          </a:bodyPr>
          <a:lstStyle/>
          <a:p>
            <a:pPr lvl="1" indent="-287655" algn="just">
              <a:lnSpc>
                <a:spcPct val="150000"/>
              </a:lnSpc>
            </a:pPr>
            <a:r>
              <a:rPr lang="en-US" sz="2000" b="1" dirty="0"/>
              <a:t>Data transforming </a:t>
            </a:r>
          </a:p>
        </p:txBody>
      </p:sp>
      <p:sp>
        <p:nvSpPr>
          <p:cNvPr id="14" name="Title 1">
            <a:extLst>
              <a:ext uri="{FF2B5EF4-FFF2-40B4-BE49-F238E27FC236}">
                <a16:creationId xmlns:a16="http://schemas.microsoft.com/office/drawing/2014/main" id="{31E40660-5D17-B1E4-3F2E-848868E34B56}"/>
              </a:ext>
            </a:extLst>
          </p:cNvPr>
          <p:cNvSpPr>
            <a:spLocks noGrp="1"/>
          </p:cNvSpPr>
          <p:nvPr>
            <p:ph type="title"/>
          </p:nvPr>
        </p:nvSpPr>
        <p:spPr>
          <a:xfrm>
            <a:off x="290146" y="-75457"/>
            <a:ext cx="7658100" cy="589085"/>
          </a:xfrm>
        </p:spPr>
        <p:txBody>
          <a:bodyPr/>
          <a:lstStyle/>
          <a:p>
            <a:pPr algn="just">
              <a:lnSpc>
                <a:spcPct val="150000"/>
              </a:lnSpc>
            </a:pPr>
            <a:r>
              <a:rPr lang="en-US" sz="2800" dirty="0"/>
              <a:t>Data preprocessing </a:t>
            </a:r>
          </a:p>
        </p:txBody>
      </p:sp>
      <p:sp>
        <p:nvSpPr>
          <p:cNvPr id="15" name="Content Placeholder 2">
            <a:extLst>
              <a:ext uri="{FF2B5EF4-FFF2-40B4-BE49-F238E27FC236}">
                <a16:creationId xmlns:a16="http://schemas.microsoft.com/office/drawing/2014/main" id="{67E405B7-49F0-CCCB-BA72-3CA3A3089D09}"/>
              </a:ext>
            </a:extLst>
          </p:cNvPr>
          <p:cNvSpPr txBox="1">
            <a:spLocks/>
          </p:cNvSpPr>
          <p:nvPr/>
        </p:nvSpPr>
        <p:spPr>
          <a:xfrm>
            <a:off x="413071" y="5505849"/>
            <a:ext cx="4008459" cy="104453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9545" lvl="1" indent="0" algn="just">
              <a:lnSpc>
                <a:spcPct val="150000"/>
              </a:lnSpc>
              <a:buNone/>
            </a:pPr>
            <a:endParaRPr lang="en-US" sz="1600" dirty="0"/>
          </a:p>
          <a:p>
            <a:pPr marL="457200" lvl="1" indent="0" algn="just">
              <a:lnSpc>
                <a:spcPct val="150000"/>
              </a:lnSpc>
              <a:buFont typeface="Arial" panose="020B0604020202020204" pitchFamily="34" charset="0"/>
              <a:buNone/>
            </a:pPr>
            <a:endParaRPr lang="en-US" sz="1600" dirty="0"/>
          </a:p>
          <a:p>
            <a:pPr marL="0" indent="0" algn="just">
              <a:lnSpc>
                <a:spcPct val="150000"/>
              </a:lnSpc>
              <a:buFont typeface="Arial" panose="020B0604020202020204" pitchFamily="34" charset="0"/>
              <a:buNone/>
            </a:pPr>
            <a:endParaRPr lang="en-US" dirty="0">
              <a:latin typeface="Calibri" panose="020F0502020204030204" pitchFamily="34" charset="0"/>
              <a:cs typeface="Calibri" panose="020F0502020204030204" pitchFamily="34" charset="0"/>
            </a:endParaRPr>
          </a:p>
        </p:txBody>
      </p:sp>
      <p:sp>
        <p:nvSpPr>
          <p:cNvPr id="16" name="Hình chữ nhật 4">
            <a:extLst>
              <a:ext uri="{FF2B5EF4-FFF2-40B4-BE49-F238E27FC236}">
                <a16:creationId xmlns:a16="http://schemas.microsoft.com/office/drawing/2014/main" id="{2154DEB3-8D52-2BD1-1155-8544B3F9A80A}"/>
              </a:ext>
            </a:extLst>
          </p:cNvPr>
          <p:cNvSpPr/>
          <p:nvPr/>
        </p:nvSpPr>
        <p:spPr>
          <a:xfrm>
            <a:off x="290146" y="4959399"/>
            <a:ext cx="3112811" cy="506292"/>
          </a:xfrm>
          <a:prstGeom prst="rect">
            <a:avLst/>
          </a:prstGeom>
        </p:spPr>
        <p:txBody>
          <a:bodyPr wrap="square">
            <a:spAutoFit/>
          </a:bodyPr>
          <a:lstStyle/>
          <a:p>
            <a:pPr lvl="1" indent="-287655" algn="just">
              <a:lnSpc>
                <a:spcPct val="150000"/>
              </a:lnSpc>
            </a:pPr>
            <a:r>
              <a:rPr lang="en-US" sz="2000" b="1" dirty="0"/>
              <a:t>Data splitting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3" name="Content Placeholder 2"/>
          <p:cNvSpPr>
            <a:spLocks noGrp="1"/>
          </p:cNvSpPr>
          <p:nvPr>
            <p:ph idx="1"/>
          </p:nvPr>
        </p:nvSpPr>
        <p:spPr>
          <a:xfrm>
            <a:off x="285749" y="918155"/>
            <a:ext cx="7594530" cy="5460023"/>
          </a:xfrm>
        </p:spPr>
        <p:txBody>
          <a:bodyPr>
            <a:normAutofit/>
          </a:bodyPr>
          <a:lstStyle/>
          <a:p>
            <a:pPr marL="457200" lvl="1" indent="-287655" algn="just">
              <a:lnSpc>
                <a:spcPct val="150000"/>
              </a:lnSpc>
            </a:pPr>
            <a:r>
              <a:rPr lang="en-US" sz="1800" b="1" dirty="0"/>
              <a:t>Check and encoded text data</a:t>
            </a:r>
          </a:p>
          <a:p>
            <a:pPr marL="914400" lvl="2" indent="-287655" algn="just">
              <a:lnSpc>
                <a:spcPct val="150000"/>
              </a:lnSpc>
            </a:pPr>
            <a:r>
              <a:rPr lang="en-US" sz="1400" dirty="0"/>
              <a:t>replace() function in </a:t>
            </a:r>
            <a:r>
              <a:rPr lang="en-US" sz="1400" dirty="0" err="1"/>
              <a:t>DataFrame</a:t>
            </a:r>
            <a:endParaRPr lang="en-US" sz="1400" dirty="0"/>
          </a:p>
        </p:txBody>
      </p:sp>
      <p:sp>
        <p:nvSpPr>
          <p:cNvPr id="4" name="Slide Number Placeholder 3"/>
          <p:cNvSpPr>
            <a:spLocks noGrp="1"/>
          </p:cNvSpPr>
          <p:nvPr>
            <p:ph type="sldNum" sz="quarter" idx="12"/>
          </p:nvPr>
        </p:nvSpPr>
        <p:spPr/>
        <p:txBody>
          <a:bodyPr/>
          <a:lstStyle/>
          <a:p>
            <a:fld id="{834A3715-FC91-284B-8702-1BAEDE956EBF}" type="slidenum">
              <a:rPr lang="en-US" smtClean="0"/>
              <a:t>8</a:t>
            </a:fld>
            <a:endParaRPr lang="en-US" dirty="0"/>
          </a:p>
        </p:txBody>
      </p:sp>
      <p:pic>
        <p:nvPicPr>
          <p:cNvPr id="6" name="Picture 5">
            <a:extLst>
              <a:ext uri="{FF2B5EF4-FFF2-40B4-BE49-F238E27FC236}">
                <a16:creationId xmlns:a16="http://schemas.microsoft.com/office/drawing/2014/main" id="{1CDD9202-B6CC-9E99-31AD-05CE2FDBDA2B}"/>
              </a:ext>
            </a:extLst>
          </p:cNvPr>
          <p:cNvPicPr>
            <a:picLocks noChangeAspect="1"/>
          </p:cNvPicPr>
          <p:nvPr/>
        </p:nvPicPr>
        <p:blipFill>
          <a:blip r:embed="rId2"/>
          <a:stretch>
            <a:fillRect/>
          </a:stretch>
        </p:blipFill>
        <p:spPr>
          <a:xfrm>
            <a:off x="4227198" y="910208"/>
            <a:ext cx="3721048" cy="2477382"/>
          </a:xfrm>
          <a:prstGeom prst="rect">
            <a:avLst/>
          </a:prstGeom>
        </p:spPr>
      </p:pic>
      <p:pic>
        <p:nvPicPr>
          <p:cNvPr id="12" name="Picture 11">
            <a:extLst>
              <a:ext uri="{FF2B5EF4-FFF2-40B4-BE49-F238E27FC236}">
                <a16:creationId xmlns:a16="http://schemas.microsoft.com/office/drawing/2014/main" id="{55F674E0-8EB7-9AFA-757C-0F75D2A827FD}"/>
              </a:ext>
            </a:extLst>
          </p:cNvPr>
          <p:cNvPicPr>
            <a:picLocks noChangeAspect="1"/>
          </p:cNvPicPr>
          <p:nvPr/>
        </p:nvPicPr>
        <p:blipFill>
          <a:blip r:embed="rId3"/>
          <a:stretch>
            <a:fillRect/>
          </a:stretch>
        </p:blipFill>
        <p:spPr>
          <a:xfrm>
            <a:off x="4453882" y="3944169"/>
            <a:ext cx="4275822" cy="1877430"/>
          </a:xfrm>
          <a:prstGeom prst="rect">
            <a:avLst/>
          </a:prstGeom>
        </p:spPr>
      </p:pic>
      <p:pic>
        <p:nvPicPr>
          <p:cNvPr id="17" name="Picture 16">
            <a:extLst>
              <a:ext uri="{FF2B5EF4-FFF2-40B4-BE49-F238E27FC236}">
                <a16:creationId xmlns:a16="http://schemas.microsoft.com/office/drawing/2014/main" id="{0ACAC523-79D9-C974-C63A-6A626A8E2A48}"/>
              </a:ext>
            </a:extLst>
          </p:cNvPr>
          <p:cNvPicPr>
            <a:picLocks noChangeAspect="1"/>
          </p:cNvPicPr>
          <p:nvPr/>
        </p:nvPicPr>
        <p:blipFill>
          <a:blip r:embed="rId4"/>
          <a:stretch>
            <a:fillRect/>
          </a:stretch>
        </p:blipFill>
        <p:spPr>
          <a:xfrm>
            <a:off x="414296" y="3958242"/>
            <a:ext cx="3910857" cy="1863357"/>
          </a:xfrm>
          <a:prstGeom prst="rect">
            <a:avLst/>
          </a:prstGeom>
        </p:spPr>
      </p:pic>
      <p:sp>
        <p:nvSpPr>
          <p:cNvPr id="18" name="TextBox 17">
            <a:extLst>
              <a:ext uri="{FF2B5EF4-FFF2-40B4-BE49-F238E27FC236}">
                <a16:creationId xmlns:a16="http://schemas.microsoft.com/office/drawing/2014/main" id="{FC5BC8E7-2008-7211-D7BA-5DBFF552EBAF}"/>
              </a:ext>
            </a:extLst>
          </p:cNvPr>
          <p:cNvSpPr txBox="1"/>
          <p:nvPr/>
        </p:nvSpPr>
        <p:spPr>
          <a:xfrm>
            <a:off x="779194" y="6007261"/>
            <a:ext cx="2531294" cy="369332"/>
          </a:xfrm>
          <a:prstGeom prst="rect">
            <a:avLst/>
          </a:prstGeom>
          <a:noFill/>
        </p:spPr>
        <p:txBody>
          <a:bodyPr wrap="square" rtlCol="0">
            <a:spAutoFit/>
          </a:bodyPr>
          <a:lstStyle/>
          <a:p>
            <a:r>
              <a:rPr lang="en-US" dirty="0"/>
              <a:t>Before encoded</a:t>
            </a:r>
          </a:p>
        </p:txBody>
      </p:sp>
      <p:sp>
        <p:nvSpPr>
          <p:cNvPr id="19" name="TextBox 18">
            <a:extLst>
              <a:ext uri="{FF2B5EF4-FFF2-40B4-BE49-F238E27FC236}">
                <a16:creationId xmlns:a16="http://schemas.microsoft.com/office/drawing/2014/main" id="{A145D26C-5720-5CD7-4D22-CD6A640D2320}"/>
              </a:ext>
            </a:extLst>
          </p:cNvPr>
          <p:cNvSpPr txBox="1"/>
          <p:nvPr/>
        </p:nvSpPr>
        <p:spPr>
          <a:xfrm>
            <a:off x="4508051" y="5947792"/>
            <a:ext cx="2531294" cy="369332"/>
          </a:xfrm>
          <a:prstGeom prst="rect">
            <a:avLst/>
          </a:prstGeom>
          <a:noFill/>
        </p:spPr>
        <p:txBody>
          <a:bodyPr wrap="square" rtlCol="0">
            <a:spAutoFit/>
          </a:bodyPr>
          <a:lstStyle/>
          <a:p>
            <a:pPr algn="ctr"/>
            <a:r>
              <a:rPr lang="en-US" dirty="0"/>
              <a:t>After encoded</a:t>
            </a:r>
          </a:p>
        </p:txBody>
      </p:sp>
      <p:sp>
        <p:nvSpPr>
          <p:cNvPr id="20" name="Rectangle: Rounded Corners 19">
            <a:extLst>
              <a:ext uri="{FF2B5EF4-FFF2-40B4-BE49-F238E27FC236}">
                <a16:creationId xmlns:a16="http://schemas.microsoft.com/office/drawing/2014/main" id="{C41FE38E-F4BC-4427-F101-EC81DF648831}"/>
              </a:ext>
            </a:extLst>
          </p:cNvPr>
          <p:cNvSpPr/>
          <p:nvPr/>
        </p:nvSpPr>
        <p:spPr>
          <a:xfrm>
            <a:off x="1102851" y="3944167"/>
            <a:ext cx="1049037" cy="1877431"/>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solidFill>
                <a:srgbClr val="FF0000"/>
              </a:solidFill>
            </a:endParaRPr>
          </a:p>
        </p:txBody>
      </p:sp>
      <p:sp>
        <p:nvSpPr>
          <p:cNvPr id="21" name="Rectangle: Rounded Corners 20">
            <a:extLst>
              <a:ext uri="{FF2B5EF4-FFF2-40B4-BE49-F238E27FC236}">
                <a16:creationId xmlns:a16="http://schemas.microsoft.com/office/drawing/2014/main" id="{BE9D654F-C083-8FD2-ADA4-F2D3CA23CEA2}"/>
              </a:ext>
            </a:extLst>
          </p:cNvPr>
          <p:cNvSpPr/>
          <p:nvPr/>
        </p:nvSpPr>
        <p:spPr>
          <a:xfrm>
            <a:off x="5237248" y="3914232"/>
            <a:ext cx="1145264" cy="1907367"/>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AF367A-ABF0-099E-2F35-91965745813C}"/>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D71C7B6-DB46-B14B-A4AF-1B157AB11B23}"/>
              </a:ext>
            </a:extLst>
          </p:cNvPr>
          <p:cNvSpPr>
            <a:spLocks noGrp="1"/>
          </p:cNvSpPr>
          <p:nvPr>
            <p:ph idx="1"/>
          </p:nvPr>
        </p:nvSpPr>
        <p:spPr>
          <a:xfrm>
            <a:off x="285749" y="918156"/>
            <a:ext cx="4633491" cy="1371092"/>
          </a:xfrm>
        </p:spPr>
        <p:txBody>
          <a:bodyPr>
            <a:normAutofit/>
          </a:bodyPr>
          <a:lstStyle/>
          <a:p>
            <a:pPr marL="457200" lvl="1" indent="-287655" algn="just">
              <a:lnSpc>
                <a:spcPct val="150000"/>
              </a:lnSpc>
            </a:pPr>
            <a:r>
              <a:rPr lang="en-US" sz="1800" b="1" dirty="0"/>
              <a:t>Check and handle missing data</a:t>
            </a:r>
            <a:endParaRPr lang="en-US" sz="1400" b="1" i="1" dirty="0">
              <a:latin typeface="Calibri" panose="020F0502020204030204" pitchFamily="34" charset="0"/>
              <a:cs typeface="Calibri" panose="020F0502020204030204" pitchFamily="34" charset="0"/>
              <a:sym typeface="Wingdings" panose="05000000000000000000" pitchFamily="2" charset="2"/>
            </a:endParaRPr>
          </a:p>
          <a:p>
            <a:pPr lvl="1" algn="just">
              <a:lnSpc>
                <a:spcPct val="150000"/>
              </a:lnSpc>
              <a:buFont typeface="Wingdings" panose="05000000000000000000" pitchFamily="2" charset="2"/>
              <a:buChar char="à"/>
            </a:pPr>
            <a:r>
              <a:rPr lang="en-US" sz="1400" b="1" dirty="0">
                <a:latin typeface="Calibri" panose="020F0502020204030204" pitchFamily="34" charset="0"/>
                <a:cs typeface="Calibri" panose="020F0502020204030204" pitchFamily="34" charset="0"/>
                <a:sym typeface="Wingdings" panose="05000000000000000000" pitchFamily="2" charset="2"/>
              </a:rPr>
              <a:t>15</a:t>
            </a:r>
            <a:r>
              <a:rPr lang="en-US" sz="1400" dirty="0">
                <a:latin typeface="Calibri" panose="020F0502020204030204" pitchFamily="34" charset="0"/>
                <a:cs typeface="Calibri" panose="020F0502020204030204" pitchFamily="34" charset="0"/>
                <a:sym typeface="Wingdings" panose="05000000000000000000" pitchFamily="2" charset="2"/>
              </a:rPr>
              <a:t> columns have missing values </a:t>
            </a:r>
          </a:p>
          <a:p>
            <a:pPr lvl="1" algn="just">
              <a:lnSpc>
                <a:spcPct val="150000"/>
              </a:lnSpc>
              <a:buFont typeface="Wingdings" panose="05000000000000000000" pitchFamily="2" charset="2"/>
              <a:buChar char="à"/>
            </a:pPr>
            <a:r>
              <a:rPr lang="en-US" sz="1600" u="sng" dirty="0">
                <a:solidFill>
                  <a:srgbClr val="FF0000"/>
                </a:solidFill>
                <a:latin typeface="Calibri" panose="020F0502020204030204" pitchFamily="34" charset="0"/>
                <a:cs typeface="Calibri" panose="020F0502020204030204" pitchFamily="34" charset="0"/>
              </a:rPr>
              <a:t>Use the </a:t>
            </a:r>
            <a:r>
              <a:rPr lang="en-US" sz="1400" u="sng" dirty="0">
                <a:solidFill>
                  <a:srgbClr val="FF0000"/>
                </a:solidFill>
                <a:latin typeface="Calibri" panose="020F0502020204030204" pitchFamily="34" charset="0"/>
                <a:cs typeface="Calibri" panose="020F0502020204030204" pitchFamily="34" charset="0"/>
              </a:rPr>
              <a:t>mean</a:t>
            </a:r>
            <a:r>
              <a:rPr lang="en-US" sz="1600" u="sng" dirty="0">
                <a:solidFill>
                  <a:srgbClr val="FF0000"/>
                </a:solidFill>
                <a:latin typeface="Calibri" panose="020F0502020204030204" pitchFamily="34" charset="0"/>
                <a:cs typeface="Calibri" panose="020F0502020204030204" pitchFamily="34" charset="0"/>
              </a:rPr>
              <a:t> value instead of the null value</a:t>
            </a:r>
          </a:p>
        </p:txBody>
      </p:sp>
      <p:sp>
        <p:nvSpPr>
          <p:cNvPr id="2" name="Title 1">
            <a:extLst>
              <a:ext uri="{FF2B5EF4-FFF2-40B4-BE49-F238E27FC236}">
                <a16:creationId xmlns:a16="http://schemas.microsoft.com/office/drawing/2014/main" id="{979A4D93-DFBD-E5B5-C1C7-FA29896463C0}"/>
              </a:ext>
            </a:extLst>
          </p:cNvPr>
          <p:cNvSpPr>
            <a:spLocks noGrp="1"/>
          </p:cNvSpPr>
          <p:nvPr>
            <p:ph type="title"/>
          </p:nvPr>
        </p:nvSpPr>
        <p:spPr>
          <a:xfrm>
            <a:off x="290146" y="-75457"/>
            <a:ext cx="7658100" cy="589085"/>
          </a:xfrm>
        </p:spPr>
        <p:txBody>
          <a:bodyPr/>
          <a:lstStyle/>
          <a:p>
            <a:pPr algn="just">
              <a:lnSpc>
                <a:spcPct val="150000"/>
              </a:lnSpc>
            </a:pPr>
            <a:r>
              <a:rPr lang="en-US" sz="2800" dirty="0"/>
              <a:t>Data cleaning </a:t>
            </a:r>
          </a:p>
        </p:txBody>
      </p:sp>
      <p:sp>
        <p:nvSpPr>
          <p:cNvPr id="4" name="Slide Number Placeholder 3">
            <a:extLst>
              <a:ext uri="{FF2B5EF4-FFF2-40B4-BE49-F238E27FC236}">
                <a16:creationId xmlns:a16="http://schemas.microsoft.com/office/drawing/2014/main" id="{CA5B8AE9-C34C-F980-9A35-5E5E1518F806}"/>
              </a:ext>
            </a:extLst>
          </p:cNvPr>
          <p:cNvSpPr>
            <a:spLocks noGrp="1"/>
          </p:cNvSpPr>
          <p:nvPr>
            <p:ph type="sldNum" sz="quarter" idx="12"/>
          </p:nvPr>
        </p:nvSpPr>
        <p:spPr/>
        <p:txBody>
          <a:bodyPr/>
          <a:lstStyle/>
          <a:p>
            <a:fld id="{834A3715-FC91-284B-8702-1BAEDE956EBF}" type="slidenum">
              <a:rPr lang="en-US" smtClean="0"/>
              <a:t>9</a:t>
            </a:fld>
            <a:endParaRPr lang="en-US" dirty="0"/>
          </a:p>
        </p:txBody>
      </p:sp>
      <p:grpSp>
        <p:nvGrpSpPr>
          <p:cNvPr id="9" name="Group 8">
            <a:extLst>
              <a:ext uri="{FF2B5EF4-FFF2-40B4-BE49-F238E27FC236}">
                <a16:creationId xmlns:a16="http://schemas.microsoft.com/office/drawing/2014/main" id="{7261DF38-1199-D9EF-A26C-6EA3A84F5F06}"/>
              </a:ext>
            </a:extLst>
          </p:cNvPr>
          <p:cNvGrpSpPr/>
          <p:nvPr/>
        </p:nvGrpSpPr>
        <p:grpSpPr>
          <a:xfrm>
            <a:off x="5060988" y="1452138"/>
            <a:ext cx="3531195" cy="4926040"/>
            <a:chOff x="4921923" y="1013805"/>
            <a:chExt cx="3531195" cy="4926040"/>
          </a:xfrm>
        </p:grpSpPr>
        <p:pic>
          <p:nvPicPr>
            <p:cNvPr id="11" name="Picture 10">
              <a:extLst>
                <a:ext uri="{FF2B5EF4-FFF2-40B4-BE49-F238E27FC236}">
                  <a16:creationId xmlns:a16="http://schemas.microsoft.com/office/drawing/2014/main" id="{69631025-EDCA-2796-DB03-3EAFB30FFEEF}"/>
                </a:ext>
              </a:extLst>
            </p:cNvPr>
            <p:cNvPicPr>
              <a:picLocks noChangeAspect="1"/>
            </p:cNvPicPr>
            <p:nvPr/>
          </p:nvPicPr>
          <p:blipFill>
            <a:blip r:embed="rId2"/>
            <a:srcRect t="-1225" b="19817"/>
            <a:stretch/>
          </p:blipFill>
          <p:spPr>
            <a:xfrm>
              <a:off x="4921923" y="1013805"/>
              <a:ext cx="3531195" cy="4926040"/>
            </a:xfrm>
            <a:prstGeom prst="rect">
              <a:avLst/>
            </a:prstGeom>
          </p:spPr>
        </p:pic>
        <p:cxnSp>
          <p:nvCxnSpPr>
            <p:cNvPr id="10" name="Đường nối Thẳng 9">
              <a:extLst>
                <a:ext uri="{FF2B5EF4-FFF2-40B4-BE49-F238E27FC236}">
                  <a16:creationId xmlns:a16="http://schemas.microsoft.com/office/drawing/2014/main" id="{EDFC372B-002C-AC96-9F7F-D047521CFB9D}"/>
                </a:ext>
              </a:extLst>
            </p:cNvPr>
            <p:cNvCxnSpPr>
              <a:cxnSpLocks/>
            </p:cNvCxnSpPr>
            <p:nvPr/>
          </p:nvCxnSpPr>
          <p:spPr>
            <a:xfrm>
              <a:off x="6868160" y="1891609"/>
              <a:ext cx="822960" cy="0"/>
            </a:xfrm>
            <a:prstGeom prst="line">
              <a:avLst/>
            </a:prstGeom>
            <a:ln>
              <a:solidFill>
                <a:srgbClr val="FF0000"/>
              </a:solidFill>
            </a:ln>
          </p:spPr>
          <p:style>
            <a:lnRef idx="3">
              <a:schemeClr val="accent2"/>
            </a:lnRef>
            <a:fillRef idx="0">
              <a:schemeClr val="accent2"/>
            </a:fillRef>
            <a:effectRef idx="2">
              <a:schemeClr val="accent2"/>
            </a:effectRef>
            <a:fontRef idx="minor">
              <a:schemeClr val="tx1"/>
            </a:fontRef>
          </p:style>
        </p:cxnSp>
        <p:sp>
          <p:nvSpPr>
            <p:cNvPr id="13" name="Rectangle: Rounded Corners 12">
              <a:extLst>
                <a:ext uri="{FF2B5EF4-FFF2-40B4-BE49-F238E27FC236}">
                  <a16:creationId xmlns:a16="http://schemas.microsoft.com/office/drawing/2014/main" id="{DD2E239B-56B1-B9AE-569A-F6DB79A6B27E}"/>
                </a:ext>
              </a:extLst>
            </p:cNvPr>
            <p:cNvSpPr/>
            <p:nvPr/>
          </p:nvSpPr>
          <p:spPr>
            <a:xfrm>
              <a:off x="4921923" y="1646361"/>
              <a:ext cx="3026323" cy="3847444"/>
            </a:xfrm>
            <a:prstGeom prst="roundRect">
              <a:avLst>
                <a:gd name="adj" fmla="val 5345"/>
              </a:avLst>
            </a:prstGeom>
            <a:noFill/>
            <a:ln w="38100">
              <a:solidFill>
                <a:srgbClr val="C0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pic>
        <p:nvPicPr>
          <p:cNvPr id="6" name="Picture 5">
            <a:extLst>
              <a:ext uri="{FF2B5EF4-FFF2-40B4-BE49-F238E27FC236}">
                <a16:creationId xmlns:a16="http://schemas.microsoft.com/office/drawing/2014/main" id="{34A68897-3758-3BD0-F9B2-EAFF31F18BE2}"/>
              </a:ext>
            </a:extLst>
          </p:cNvPr>
          <p:cNvPicPr>
            <a:picLocks noChangeAspect="1"/>
          </p:cNvPicPr>
          <p:nvPr/>
        </p:nvPicPr>
        <p:blipFill>
          <a:blip r:embed="rId3"/>
          <a:stretch>
            <a:fillRect/>
          </a:stretch>
        </p:blipFill>
        <p:spPr>
          <a:xfrm>
            <a:off x="904641" y="2289247"/>
            <a:ext cx="3629758" cy="1476402"/>
          </a:xfrm>
          <a:prstGeom prst="rect">
            <a:avLst/>
          </a:prstGeom>
        </p:spPr>
      </p:pic>
      <p:pic>
        <p:nvPicPr>
          <p:cNvPr id="1026" name="Picture 2">
            <a:extLst>
              <a:ext uri="{FF2B5EF4-FFF2-40B4-BE49-F238E27FC236}">
                <a16:creationId xmlns:a16="http://schemas.microsoft.com/office/drawing/2014/main" id="{6B09767C-3D9B-D3C4-C945-268AA95D7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3370" y="3765649"/>
            <a:ext cx="2999644" cy="2754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417073"/>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Slide 01 Tong quan ve Cong dan so</Template>
  <TotalTime>534</TotalTime>
  <Words>1874</Words>
  <Application>Microsoft Office PowerPoint</Application>
  <PresentationFormat>On-screen Show (4:3)</PresentationFormat>
  <Paragraphs>232</Paragraphs>
  <Slides>19</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19</vt:i4>
      </vt:variant>
    </vt:vector>
  </HeadingPairs>
  <TitlesOfParts>
    <vt:vector size="25" baseType="lpstr">
      <vt:lpstr>Arial</vt:lpstr>
      <vt:lpstr>Calibri</vt:lpstr>
      <vt:lpstr>Calibri Light</vt:lpstr>
      <vt:lpstr>Times New Roman</vt:lpstr>
      <vt:lpstr>Wingdings</vt:lpstr>
      <vt:lpstr>Office Theme</vt:lpstr>
      <vt:lpstr>Applying Machine learning for Diagnosing azheimer Disease</vt:lpstr>
      <vt:lpstr>Content</vt:lpstr>
      <vt:lpstr>Problem introduction</vt:lpstr>
      <vt:lpstr>Exploratory Data Analysis (EDA)</vt:lpstr>
      <vt:lpstr>Exploratory Data Analysis (EDA)</vt:lpstr>
      <vt:lpstr>Exploratory Data Analysis (EDA)</vt:lpstr>
      <vt:lpstr>Data preprocessing </vt:lpstr>
      <vt:lpstr>Data cleaning </vt:lpstr>
      <vt:lpstr>Data cleaning </vt:lpstr>
      <vt:lpstr>Data cleaning </vt:lpstr>
      <vt:lpstr>Data cleaning </vt:lpstr>
      <vt:lpstr>Data transforming </vt:lpstr>
      <vt:lpstr>Data transforming </vt:lpstr>
      <vt:lpstr>Data splitting</vt:lpstr>
      <vt:lpstr>Model training</vt:lpstr>
      <vt:lpstr>Model training</vt:lpstr>
      <vt:lpstr>Model performance evaluation (Test Set)</vt:lpstr>
      <vt:lpstr>Conclusion</vt:lpstr>
      <vt:lpstr>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Bài 1: Tổng quan về  thế giới số</dc:title>
  <dc:creator>Namvh</dc:creator>
  <cp:lastModifiedBy>Phúc Vũ quang</cp:lastModifiedBy>
  <cp:revision>145</cp:revision>
  <dcterms:created xsi:type="dcterms:W3CDTF">2022-10-11T13:55:00Z</dcterms:created>
  <dcterms:modified xsi:type="dcterms:W3CDTF">2025-01-06T06:54:12Z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66BFAABF525D457A99A40211241D46E3_12</vt:lpwstr>
  </property>
  <property fmtid="{D5CDD505-2E9C-101B-9397-08002B2CF9AE}" pid="3" name="KSOProductBuildVer">
    <vt:lpwstr>1033-12.2.0.18607</vt:lpwstr>
  </property>
</Properties>
</file>